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311" r:id="rId4"/>
    <p:sldId id="258" r:id="rId5"/>
    <p:sldId id="259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29" r:id="rId27"/>
    <p:sldId id="325" r:id="rId28"/>
    <p:sldId id="324" r:id="rId29"/>
    <p:sldId id="327" r:id="rId30"/>
    <p:sldId id="312" r:id="rId31"/>
    <p:sldId id="326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Indie Flower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3E75944-487B-48A0-90DF-C411658838E2}">
          <p14:sldIdLst>
            <p14:sldId id="256"/>
            <p14:sldId id="257"/>
            <p14:sldId id="311"/>
            <p14:sldId id="258"/>
            <p14:sldId id="259"/>
            <p14:sldId id="308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30"/>
            <p14:sldId id="331"/>
            <p14:sldId id="332"/>
            <p14:sldId id="333"/>
            <p14:sldId id="334"/>
            <p14:sldId id="335"/>
            <p14:sldId id="336"/>
            <p14:sldId id="329"/>
            <p14:sldId id="325"/>
            <p14:sldId id="324"/>
            <p14:sldId id="327"/>
            <p14:sldId id="312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519"/>
    <a:srgbClr val="EAE1C7"/>
    <a:srgbClr val="D5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16F0-F4AC-4CC6-BBC1-E4C86D1710F2}">
  <a:tblStyle styleId="{1BA316F0-F4AC-4CC6-BBC1-E4C86D17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Desktop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shade val="76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861-407E-84E0-B5B663A4BD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77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861-407E-84E0-B5B663A4BDE1}"/>
              </c:ext>
            </c:extLst>
          </c:dPt>
          <c:cat>
            <c:strRef>
              <c:f>Folha1!$F$17:$G$17</c:f>
              <c:strCache>
                <c:ptCount val="2"/>
                <c:pt idx="0">
                  <c:v>Leonel </c:v>
                </c:pt>
                <c:pt idx="1">
                  <c:v>Tiago</c:v>
                </c:pt>
              </c:strCache>
            </c:strRef>
          </c:cat>
          <c:val>
            <c:numRef>
              <c:f>Folha1!$F$23:$G$23</c:f>
              <c:numCache>
                <c:formatCode>General</c:formatCode>
                <c:ptCount val="2"/>
                <c:pt idx="0">
                  <c:v>10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1-407E-84E0-B5B663A4B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21194CB-D180-437A-AD08-CBA66967A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131297-B334-4992-B490-1B398CD4C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1CABC-24A4-4005-BDAF-D9E5943317E4}" type="datetimeFigureOut">
              <a:rPr lang="pt-PT" smtClean="0"/>
              <a:t>14/11/2022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399F68-831B-453A-A22B-9C4BC2A1B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66282D-6354-490D-B119-DED079F97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8204-BA56-48D6-9987-2AFE1CD4E8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4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3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1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7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9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7e58dc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7e58dc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1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2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1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06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29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3" r:id="rId14"/>
    <p:sldLayoutId id="2147483674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103F7-53D0-4A66-83E1-22F89AE3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81" b="89979" l="17090" r="80053">
                        <a14:foregroundMark x1="28995" y1="32110" x2="28995" y2="32110"/>
                        <a14:foregroundMark x1="28307" y1="29640" x2="28307" y2="29640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37460" y2="18701"/>
                        <a14:foregroundMark x1="37460" y1="18701" x2="42804" y2="27735"/>
                        <a14:foregroundMark x1="42804" y1="27735" x2="42328" y2="39308"/>
                        <a14:foregroundMark x1="42328" y1="39308" x2="42593" y2="40579"/>
                        <a14:foregroundMark x1="44815" y1="42696" x2="44815" y2="42696"/>
                        <a14:foregroundMark x1="41005" y1="57092" x2="41005" y2="57092"/>
                        <a14:foregroundMark x1="35556" y1="50600" x2="35556" y2="50600"/>
                        <a14:foregroundMark x1="35556" y1="50600" x2="44709" y2="46154"/>
                        <a14:foregroundMark x1="44709" y1="46154" x2="42540" y2="58080"/>
                        <a14:foregroundMark x1="42540" y1="58080" x2="42963" y2="71418"/>
                        <a14:foregroundMark x1="42963" y1="71418" x2="49365" y2="89485"/>
                        <a14:foregroundMark x1="49365" y1="89485" x2="52063" y2="83275"/>
                        <a14:foregroundMark x1="65926" y1="76076" x2="77672" y2="42343"/>
                        <a14:foregroundMark x1="77672" y1="42343" x2="73016" y2="31616"/>
                        <a14:foregroundMark x1="73016" y1="31616" x2="64603" y2="20960"/>
                        <a14:foregroundMark x1="64603" y1="20960" x2="55291" y2="15526"/>
                        <a14:foregroundMark x1="55291" y1="15526" x2="39365" y2="21736"/>
                        <a14:foregroundMark x1="39365" y1="21736" x2="32222" y2="34792"/>
                        <a14:foregroundMark x1="32222" y1="34792" x2="27513" y2="69019"/>
                        <a14:foregroundMark x1="27513" y1="69019" x2="20794" y2="57092"/>
                        <a14:foregroundMark x1="20794" y1="57092" x2="28836" y2="28864"/>
                        <a14:foregroundMark x1="28836" y1="28864" x2="40265" y2="15173"/>
                        <a14:foregroundMark x1="40265" y1="15173" x2="46243" y2="12773"/>
                        <a14:foregroundMark x1="48360" y1="12209" x2="55873" y2="10303"/>
                        <a14:foregroundMark x1="43598" y1="9951" x2="32857" y2="15949"/>
                        <a14:foregroundMark x1="32857" y1="15949" x2="31905" y2="17008"/>
                        <a14:foregroundMark x1="23598" y1="24559" x2="19735" y2="37332"/>
                        <a14:foregroundMark x1="19735" y1="37332" x2="22116" y2="62244"/>
                        <a14:foregroundMark x1="22116" y1="62244" x2="28307" y2="71771"/>
                        <a14:foregroundMark x1="28307" y1="71771" x2="32963" y2="69231"/>
                        <a14:foregroundMark x1="19471" y1="48836" x2="20476" y2="60268"/>
                        <a14:foregroundMark x1="20476" y1="60268" x2="27196" y2="70642"/>
                        <a14:foregroundMark x1="27196" y1="70642" x2="35185" y2="77699"/>
                        <a14:foregroundMark x1="35185" y1="77699" x2="47302" y2="80875"/>
                        <a14:foregroundMark x1="47302" y1="80875" x2="72116" y2="70783"/>
                        <a14:foregroundMark x1="72116" y1="70783" x2="76614" y2="54622"/>
                        <a14:foregroundMark x1="54180" y1="23147" x2="62646" y2="30981"/>
                        <a14:foregroundMark x1="62646" y1="30981" x2="59577" y2="44460"/>
                        <a14:foregroundMark x1="59577" y1="44460" x2="59841" y2="69019"/>
                        <a14:foregroundMark x1="57196" y1="63797" x2="57196" y2="63797"/>
                        <a14:foregroundMark x1="57725" y1="54622" x2="51852" y2="69231"/>
                        <a14:foregroundMark x1="51852" y1="69231" x2="61640" y2="70007"/>
                        <a14:foregroundMark x1="61640" y1="70007" x2="53651" y2="62950"/>
                        <a14:foregroundMark x1="53651" y1="62950" x2="57196" y2="51306"/>
                        <a14:foregroundMark x1="38624" y1="62174" x2="27302" y2="70007"/>
                        <a14:foregroundMark x1="27302" y1="70007" x2="37249" y2="59633"/>
                        <a14:foregroundMark x1="37249" y1="59633" x2="43492" y2="57939"/>
                        <a14:foregroundMark x1="49312" y1="9598" x2="49312" y2="9598"/>
                        <a14:foregroundMark x1="47196" y1="8045" x2="56243" y2="10021"/>
                        <a14:foregroundMark x1="56243" y1="10021" x2="71270" y2="20889"/>
                        <a14:foregroundMark x1="71270" y1="20889" x2="75397" y2="30769"/>
                        <a14:foregroundMark x1="75397" y1="30769" x2="77725" y2="43966"/>
                        <a14:foregroundMark x1="77725" y1="43966" x2="76614" y2="47565"/>
                        <a14:foregroundMark x1="48624" y1="6422" x2="48624" y2="6422"/>
                        <a14:foregroundMark x1="56931" y1="22442" x2="43915" y2="28299"/>
                        <a14:foregroundMark x1="43915" y1="28299" x2="32963" y2="45872"/>
                        <a14:foregroundMark x1="32963" y1="45872" x2="50212" y2="38462"/>
                        <a14:foregroundMark x1="50212" y1="38462" x2="39894" y2="61256"/>
                        <a14:foregroundMark x1="39894" y1="61256" x2="48519" y2="56457"/>
                        <a14:foregroundMark x1="48519" y1="56457" x2="42646" y2="67466"/>
                        <a14:foregroundMark x1="42646" y1="67466" x2="50582" y2="77982"/>
                        <a14:foregroundMark x1="50582" y1="77982" x2="59259" y2="76288"/>
                        <a14:foregroundMark x1="59259" y1="76288" x2="50847" y2="84051"/>
                        <a14:foregroundMark x1="50847" y1="84051" x2="42063" y2="85321"/>
                        <a14:foregroundMark x1="42063" y1="85321" x2="37831" y2="75865"/>
                        <a14:foregroundMark x1="37831" y1="75865" x2="50635" y2="70783"/>
                        <a14:foregroundMark x1="50635" y1="70783" x2="61217" y2="71701"/>
                        <a14:foregroundMark x1="61217" y1="71701" x2="61323" y2="71842"/>
                        <a14:foregroundMark x1="54709" y1="22795" x2="54709" y2="22795"/>
                        <a14:foregroundMark x1="43228" y1="20677" x2="56190" y2="19337"/>
                        <a14:foregroundMark x1="56190" y1="19337" x2="50370" y2="19478"/>
                        <a14:foregroundMark x1="29788" y1="53776" x2="33757" y2="40932"/>
                        <a14:foregroundMark x1="33757" y1="40932" x2="35873" y2="52364"/>
                        <a14:foregroundMark x1="35873" y1="52364" x2="48624" y2="48130"/>
                        <a14:foregroundMark x1="48624" y1="48130" x2="59577" y2="60409"/>
                        <a14:foregroundMark x1="59577" y1="60409" x2="60476" y2="33592"/>
                        <a14:foregroundMark x1="60476" y1="33592" x2="63333" y2="71207"/>
                        <a14:foregroundMark x1="63333" y1="71207" x2="53492" y2="86662"/>
                        <a14:foregroundMark x1="53492" y1="86662" x2="42593" y2="85674"/>
                        <a14:foregroundMark x1="42593" y1="85674" x2="35026" y2="76853"/>
                        <a14:foregroundMark x1="35026" y1="76853" x2="40529" y2="66337"/>
                        <a14:foregroundMark x1="40529" y1="66337" x2="43757" y2="76994"/>
                        <a14:foregroundMark x1="50476" y1="55469" x2="48624" y2="69725"/>
                        <a14:foregroundMark x1="60370" y1="23500" x2="60370" y2="23500"/>
                        <a14:foregroundMark x1="60529" y1="23147" x2="60106" y2="26676"/>
                        <a14:foregroundMark x1="39524" y1="28582" x2="35556" y2="35286"/>
                        <a14:foregroundMark x1="44127" y1="52505" x2="35556" y2="56457"/>
                        <a14:foregroundMark x1="35556" y1="56457" x2="40317" y2="49188"/>
                        <a14:foregroundMark x1="54286" y1="57234" x2="43386" y2="64644"/>
                        <a14:foregroundMark x1="43386" y1="64644" x2="51481" y2="60974"/>
                        <a14:foregroundMark x1="51481" y1="60974" x2="47037" y2="64855"/>
                        <a14:foregroundMark x1="66561" y1="71136" x2="61481" y2="82428"/>
                        <a14:foregroundMark x1="61481" y1="82428" x2="53862" y2="87862"/>
                        <a14:foregroundMark x1="53862" y1="87862" x2="43228" y2="88285"/>
                        <a14:foregroundMark x1="43228" y1="88285" x2="33492" y2="81510"/>
                        <a14:foregroundMark x1="33492" y1="81510" x2="31640" y2="78899"/>
                        <a14:foregroundMark x1="68148" y1="76076" x2="61058" y2="85039"/>
                        <a14:foregroundMark x1="42593" y1="82569" x2="44921" y2="82922"/>
                        <a14:foregroundMark x1="17090" y1="50035" x2="17090" y2="50035"/>
                        <a14:foregroundMark x1="17778" y1="38250" x2="17778" y2="38250"/>
                        <a14:foregroundMark x1="80053" y1="48271" x2="80053" y2="48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6016"/>
          <a:stretch/>
        </p:blipFill>
        <p:spPr>
          <a:xfrm>
            <a:off x="609245" y="505475"/>
            <a:ext cx="4004403" cy="4332684"/>
          </a:xfrm>
          <a:prstGeom prst="rect">
            <a:avLst/>
          </a:prstGeom>
        </p:spPr>
      </p:pic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5900" y="1494168"/>
            <a:ext cx="3598733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500" dirty="0">
                <a:latin typeface="Comfortaa" panose="020B0604020202020204" charset="0"/>
              </a:rPr>
              <a:t>Cãopanhia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Aplicação Móvel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989EA8-89DC-4C2B-BBA2-B0E60E8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67" y="-149304"/>
            <a:ext cx="2173793" cy="8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4D8A4FD-70F1-424C-BFE0-0C5D48D6A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198" y="4380549"/>
            <a:ext cx="3894412" cy="938081"/>
          </a:xfrm>
        </p:spPr>
        <p:txBody>
          <a:bodyPr/>
          <a:lstStyle/>
          <a:p>
            <a:pPr algn="l"/>
            <a:r>
              <a:rPr lang="pt-PT" sz="1200" dirty="0"/>
              <a:t>Grupo 9: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Leonel Diogo Ribeiro Freitas, nº2211881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Tiago João Mota Vital, nº2201120</a:t>
            </a:r>
          </a:p>
          <a:p>
            <a:pPr algn="l"/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 rot="8852962">
            <a:off x="3422928" y="1947008"/>
            <a:ext cx="2167447" cy="175884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601200" y="3970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833" name="Google Shape;833;p63"/>
          <p:cNvSpPr/>
          <p:nvPr/>
        </p:nvSpPr>
        <p:spPr>
          <a:xfrm flipH="1">
            <a:off x="3768831" y="225260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3" name="Google Shape;843;p63"/>
          <p:cNvCxnSpPr/>
          <p:nvPr/>
        </p:nvCxnSpPr>
        <p:spPr>
          <a:xfrm rot="10800000">
            <a:off x="3095975" y="2155900"/>
            <a:ext cx="724500" cy="33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/>
          <p:nvPr/>
        </p:nvCxnSpPr>
        <p:spPr>
          <a:xfrm>
            <a:off x="4315725" y="3615300"/>
            <a:ext cx="1690800" cy="26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5" name="Google Shape;855;p63"/>
          <p:cNvGrpSpPr/>
          <p:nvPr/>
        </p:nvGrpSpPr>
        <p:grpSpPr>
          <a:xfrm>
            <a:off x="5997407" y="3639577"/>
            <a:ext cx="364295" cy="414552"/>
            <a:chOff x="-54401725" y="3590375"/>
            <a:chExt cx="279625" cy="318225"/>
          </a:xfrm>
        </p:grpSpPr>
        <p:sp>
          <p:nvSpPr>
            <p:cNvPr id="856" name="Google Shape;856;p6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890305" y="1304973"/>
            <a:ext cx="1882965" cy="148893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3"/>
          <p:cNvSpPr txBox="1">
            <a:spLocks noGrp="1"/>
          </p:cNvSpPr>
          <p:nvPr>
            <p:ph type="subTitle" idx="4294967295"/>
          </p:nvPr>
        </p:nvSpPr>
        <p:spPr>
          <a:xfrm>
            <a:off x="888421" y="1698590"/>
            <a:ext cx="1941937" cy="1372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Gestão dos seus animais pessoais, histórico de encomendas, visualização de futuras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1305797" y="1424583"/>
            <a:ext cx="1072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-966302">
            <a:off x="6563599" y="3258026"/>
            <a:ext cx="1558704" cy="107206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4294967295"/>
          </p:nvPr>
        </p:nvSpPr>
        <p:spPr>
          <a:xfrm>
            <a:off x="6686368" y="3377054"/>
            <a:ext cx="1331278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Veterinário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184907" y="420120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536205" y="420111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6666085" y="3712951"/>
            <a:ext cx="1331277" cy="54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Visualizar e gerir as suas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1" name="Google Shape;7205;p82">
            <a:extLst>
              <a:ext uri="{FF2B5EF4-FFF2-40B4-BE49-F238E27FC236}">
                <a16:creationId xmlns:a16="http://schemas.microsoft.com/office/drawing/2014/main" id="{1F9A4E06-F938-4701-8D87-755A42BE8ACA}"/>
              </a:ext>
            </a:extLst>
          </p:cNvPr>
          <p:cNvGrpSpPr/>
          <p:nvPr/>
        </p:nvGrpSpPr>
        <p:grpSpPr>
          <a:xfrm>
            <a:off x="2788932" y="1970098"/>
            <a:ext cx="314662" cy="358999"/>
            <a:chOff x="-55576850" y="3198125"/>
            <a:chExt cx="279625" cy="319025"/>
          </a:xfrm>
          <a:solidFill>
            <a:srgbClr val="5A2519"/>
          </a:solidFill>
        </p:grpSpPr>
        <p:sp>
          <p:nvSpPr>
            <p:cNvPr id="72" name="Google Shape;7206;p82">
              <a:extLst>
                <a:ext uri="{FF2B5EF4-FFF2-40B4-BE49-F238E27FC236}">
                  <a16:creationId xmlns:a16="http://schemas.microsoft.com/office/drawing/2014/main" id="{998ABE2E-D87D-459F-A2A5-221957C3854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7;p82">
              <a:extLst>
                <a:ext uri="{FF2B5EF4-FFF2-40B4-BE49-F238E27FC236}">
                  <a16:creationId xmlns:a16="http://schemas.microsoft.com/office/drawing/2014/main" id="{98475524-C55F-4744-B76F-CEB2499AB43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08;p82">
              <a:extLst>
                <a:ext uri="{FF2B5EF4-FFF2-40B4-BE49-F238E27FC236}">
                  <a16:creationId xmlns:a16="http://schemas.microsoft.com/office/drawing/2014/main" id="{C672ECF9-A714-46E6-AD13-E038B6D1009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09;p82">
              <a:extLst>
                <a:ext uri="{FF2B5EF4-FFF2-40B4-BE49-F238E27FC236}">
                  <a16:creationId xmlns:a16="http://schemas.microsoft.com/office/drawing/2014/main" id="{2DA571E2-9EEB-4776-9112-8E4E4CF9A3E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D948C7-1C04-4A39-8FB5-76ED561A919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80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Cliente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aceder a um mapa com parques e serviços diversificados próximos à sua localização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 e gerir (CRUD) todos os seus animais pessoais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todas as consultas marcadas por um veterinário a um dos seus cães para adoção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o seu histórico de encomendas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72000" y="252106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todos os seus animais pessoais</a:t>
            </a: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A9B3FC-FE7C-4D08-9CC4-2AEC3C97FAF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Veterinário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consultar todas as suas consultas marcadas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aceder a um mapa com as coordenadas de uma consulta selecionada por si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94860" y="254773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1C8C3EB-612D-4CD7-8235-9A93284C3B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8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dirty="0"/>
              <a:t>Wireframes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888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0005C4A-CFCC-4D5C-B7A7-FF97D9C9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117" y="1113531"/>
            <a:ext cx="2810769" cy="2916438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3792417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812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3774478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Cliente</a:t>
            </a:r>
          </a:p>
          <a:p>
            <a:pPr marL="0" indent="0" algn="ctr">
              <a:lnSpc>
                <a:spcPct val="100000"/>
              </a:lnSpc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  <a:p>
            <a:pPr marL="0" indent="0">
              <a:spcAft>
                <a:spcPts val="1600"/>
              </a:spcAft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11DB20-6FE1-4C47-B58E-A767051FBC5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87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4E6436-1E2C-4FB3-AD38-E59BBB34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299" y="1081564"/>
            <a:ext cx="2980372" cy="2980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5F07ED-6423-4601-8A3C-70F83B2CC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7466" l="9942" r="89864">
                        <a14:foregroundMark x1="28655" y1="2729" x2="25441" y2="95546"/>
                        <a14:foregroundMark x1="28554" y1="98543" x2="49903" y2="99220"/>
                        <a14:foregroundMark x1="49903" y1="99220" x2="68421" y2="97466"/>
                        <a14:foregroundMark x1="68421" y1="97466" x2="75049" y2="62573"/>
                        <a14:foregroundMark x1="75049" y1="62573" x2="75634" y2="8967"/>
                        <a14:foregroundMark x1="75634" y1="8967" x2="53021" y2="1949"/>
                        <a14:foregroundMark x1="53021" y1="1949" x2="33918" y2="2729"/>
                        <a14:foregroundMark x1="33918" y1="2729" x2="51267" y2="13060"/>
                        <a14:foregroundMark x1="51267" y1="13060" x2="48733" y2="46004"/>
                        <a14:foregroundMark x1="48733" y1="46004" x2="70370" y2="19883"/>
                        <a14:foregroundMark x1="70370" y1="19883" x2="55750" y2="72515"/>
                        <a14:foregroundMark x1="55750" y1="72515" x2="67641" y2="85380"/>
                        <a14:foregroundMark x1="67641" y1="85380" x2="50682" y2="85965"/>
                        <a14:foregroundMark x1="50682" y1="85965" x2="36842" y2="70955"/>
                        <a14:foregroundMark x1="36842" y1="70955" x2="30604" y2="89474"/>
                        <a14:foregroundMark x1="30604" y1="89474" x2="42300" y2="33138"/>
                        <a14:foregroundMark x1="42300" y1="33138" x2="49708" y2="57700"/>
                        <a14:foregroundMark x1="49708" y1="57700" x2="67641" y2="58869"/>
                        <a14:foregroundMark x1="67641" y1="58869" x2="36452" y2="19493"/>
                        <a14:foregroundMark x1="36452" y1="19493" x2="31774" y2="86550"/>
                        <a14:foregroundMark x1="57310" y1="14230" x2="57310" y2="14230"/>
                        <a14:foregroundMark x1="65887" y1="16374" x2="65887" y2="16374"/>
                        <a14:foregroundMark x1="68616" y1="17739" x2="56725" y2="17934"/>
                        <a14:foregroundMark x1="73879" y1="9162" x2="73684" y2="67836"/>
                        <a14:foregroundMark x1="73684" y1="67836" x2="73294" y2="68226"/>
                        <a14:foregroundMark x1="75634" y1="92398" x2="60039" y2="99610"/>
                        <a14:foregroundMark x1="60039" y1="99610" x2="26316" y2="94152"/>
                        <a14:foregroundMark x1="26316" y1="94152" x2="25341" y2="92398"/>
                        <a14:foregroundMark x1="65692" y1="92398" x2="47758" y2="89669"/>
                        <a14:foregroundMark x1="47758" y1="89669" x2="43665" y2="95517"/>
                        <a14:foregroundMark x1="29240" y1="38596" x2="30214" y2="64912"/>
                        <a14:foregroundMark x1="35283" y1="98246" x2="53996" y2="97466"/>
                        <a14:foregroundMark x1="53996" y1="97466" x2="69006" y2="97466"/>
                        <a14:foregroundMark x1="52632" y1="5458" x2="52632" y2="5458"/>
                        <a14:backgroundMark x1="23392" y1="98051" x2="27680" y2="99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301" y="1031796"/>
            <a:ext cx="3079908" cy="30799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47DACBD-C4D1-454A-B366-807EE305E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0" b="96296" l="9942" r="89864">
                        <a14:foregroundMark x1="36257" y1="2339" x2="24756" y2="13450"/>
                        <a14:foregroundMark x1="24756" y1="13450" x2="23977" y2="86160"/>
                        <a14:foregroundMark x1="23977" y1="86160" x2="33333" y2="99415"/>
                        <a14:foregroundMark x1="33333" y1="99415" x2="51072" y2="97661"/>
                        <a14:foregroundMark x1="51072" y1="97661" x2="70673" y2="98641"/>
                        <a14:foregroundMark x1="73829" y1="95949" x2="69006" y2="74074"/>
                        <a14:foregroundMark x1="69006" y1="74074" x2="67446" y2="90253"/>
                        <a14:foregroundMark x1="67446" y1="90253" x2="64717" y2="37232"/>
                        <a14:foregroundMark x1="64717" y1="37232" x2="66862" y2="57310"/>
                        <a14:foregroundMark x1="66862" y1="57310" x2="70565" y2="30019"/>
                        <a14:foregroundMark x1="70565" y1="30019" x2="54191" y2="31774"/>
                        <a14:foregroundMark x1="54191" y1="31774" x2="46199" y2="57895"/>
                        <a14:foregroundMark x1="46199" y1="57895" x2="46199" y2="84990"/>
                        <a14:foregroundMark x1="74854" y1="92788" x2="58090" y2="98635"/>
                        <a14:foregroundMark x1="58090" y1="98635" x2="41131" y2="98441"/>
                        <a14:foregroundMark x1="41131" y1="98441" x2="25731" y2="94152"/>
                        <a14:foregroundMark x1="25731" y1="94152" x2="25536" y2="93177"/>
                        <a14:foregroundMark x1="54386" y1="58869" x2="60819" y2="74659"/>
                        <a14:foregroundMark x1="60819" y1="74659" x2="37427" y2="73099"/>
                        <a14:foregroundMark x1="37427" y1="73099" x2="36647" y2="44250"/>
                        <a14:foregroundMark x1="63353" y1="93372" x2="31969" y2="92008"/>
                        <a14:foregroundMark x1="73879" y1="89279" x2="73099" y2="9162"/>
                        <a14:foregroundMark x1="73099" y1="9162" x2="59454" y2="32554"/>
                        <a14:foregroundMark x1="59454" y1="32554" x2="50487" y2="14815"/>
                        <a14:foregroundMark x1="50487" y1="14815" x2="45029" y2="38596"/>
                        <a14:foregroundMark x1="45029" y1="38596" x2="39376" y2="21637"/>
                        <a14:foregroundMark x1="39376" y1="21637" x2="39766" y2="39181"/>
                        <a14:foregroundMark x1="39766" y1="39181" x2="46394" y2="8187"/>
                        <a14:foregroundMark x1="46394" y1="8187" x2="45029" y2="12281"/>
                        <a14:foregroundMark x1="61014" y1="96686" x2="37232" y2="95127"/>
                        <a14:foregroundMark x1="40741" y1="95127" x2="40741" y2="95127"/>
                        <a14:foregroundMark x1="44055" y1="85185" x2="33333" y2="59844"/>
                        <a14:foregroundMark x1="33333" y1="59844" x2="32749" y2="13645"/>
                        <a14:foregroundMark x1="32749" y1="13645" x2="38012" y2="23977"/>
                        <a14:foregroundMark x1="72515" y1="7992" x2="47368" y2="4873"/>
                        <a14:foregroundMark x1="47368" y1="4873" x2="36062" y2="6628"/>
                        <a14:foregroundMark x1="46784" y1="47563" x2="46784" y2="47563"/>
                        <a14:foregroundMark x1="69591" y1="2924" x2="31384" y2="1170"/>
                        <a14:foregroundMark x1="31384" y1="1170" x2="29825" y2="1754"/>
                        <a14:foregroundMark x1="26511" y1="12086" x2="25731" y2="87914"/>
                        <a14:foregroundMark x1="27875" y1="38207" x2="31189" y2="58674"/>
                        <a14:foregroundMark x1="31189" y1="58674" x2="29045" y2="75828"/>
                        <a14:foregroundMark x1="29045" y1="75828" x2="41715" y2="86940"/>
                        <a14:foregroundMark x1="41715" y1="86940" x2="61404" y2="86355"/>
                        <a14:foregroundMark x1="61404" y1="86355" x2="39181" y2="81092"/>
                        <a14:foregroundMark x1="39181" y1="81092" x2="33528" y2="63158"/>
                        <a14:foregroundMark x1="33528" y1="63158" x2="34308" y2="56530"/>
                        <a14:foregroundMark x1="45809" y1="49903" x2="37037" y2="45029"/>
                        <a14:foregroundMark x1="46784" y1="11501" x2="66277" y2="15400"/>
                        <a14:foregroundMark x1="66277" y1="15400" x2="69201" y2="10721"/>
                        <a14:backgroundMark x1="73684" y1="98246" x2="73684" y2="98246"/>
                        <a14:backgroundMark x1="73684" y1="98246" x2="73684" y2="98246"/>
                        <a14:backgroundMark x1="75634" y1="98246" x2="73099" y2="99025"/>
                        <a14:backgroundMark x1="73099" y1="98635" x2="71345" y2="99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940" y="959167"/>
            <a:ext cx="3078480" cy="3078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B20B-16F6-44BF-9560-EDFE0AAF75B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1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564B9-1EBC-4975-80EE-08C824F7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72FC9-6024-4331-9847-6248C29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6491" l="9942" r="89864">
                        <a14:foregroundMark x1="75439" y1="85770" x2="75634" y2="20468"/>
                        <a14:foregroundMark x1="75634" y1="20468" x2="68421" y2="4288"/>
                        <a14:foregroundMark x1="68421" y1="4288" x2="28265" y2="7407"/>
                        <a14:foregroundMark x1="28265" y1="7407" x2="23782" y2="22807"/>
                        <a14:foregroundMark x1="23782" y1="22807" x2="24756" y2="85380"/>
                        <a14:foregroundMark x1="24756" y1="85380" x2="33528" y2="97661"/>
                        <a14:foregroundMark x1="33528" y1="97661" x2="51462" y2="96686"/>
                        <a14:foregroundMark x1="51462" y1="96686" x2="62768" y2="96881"/>
                        <a14:foregroundMark x1="62768" y1="96881" x2="72710" y2="87329"/>
                        <a14:foregroundMark x1="72710" y1="87329" x2="72125" y2="69201"/>
                        <a14:foregroundMark x1="67251" y1="95517" x2="73489" y2="82651"/>
                        <a14:foregroundMark x1="73489" y1="82651" x2="70370" y2="13450"/>
                        <a14:foregroundMark x1="70370" y1="13450" x2="64912" y2="4288"/>
                        <a14:foregroundMark x1="64912" y1="4288" x2="30409" y2="3899"/>
                        <a14:foregroundMark x1="72125" y1="7992" x2="63938" y2="28265"/>
                        <a14:foregroundMark x1="63938" y1="28265" x2="61598" y2="71540"/>
                        <a14:foregroundMark x1="61598" y1="71540" x2="55556" y2="61598"/>
                        <a14:foregroundMark x1="55556" y1="61598" x2="44639" y2="21248"/>
                        <a14:foregroundMark x1="44639" y1="21248" x2="35673" y2="88304"/>
                        <a14:foregroundMark x1="35673" y1="88304" x2="29825" y2="19688"/>
                        <a14:foregroundMark x1="29825" y1="19688" x2="45029" y2="46199"/>
                        <a14:foregroundMark x1="45029" y1="46199" x2="52242" y2="76413"/>
                        <a14:foregroundMark x1="52242" y1="76413" x2="68226" y2="37622"/>
                        <a14:foregroundMark x1="27096" y1="14035" x2="69006" y2="13255"/>
                        <a14:foregroundMark x1="24951" y1="14035" x2="29825" y2="89864"/>
                        <a14:foregroundMark x1="26121" y1="39766" x2="28070" y2="87135"/>
                        <a14:foregroundMark x1="27096" y1="49903" x2="27485" y2="88889"/>
                        <a14:foregroundMark x1="27485" y1="88889" x2="28070" y2="90643"/>
                        <a14:foregroundMark x1="26901" y1="53216" x2="24951" y2="80702"/>
                        <a14:foregroundMark x1="24951" y1="80702" x2="27485" y2="88694"/>
                        <a14:foregroundMark x1="32554" y1="82846" x2="52047" y2="80117"/>
                        <a14:foregroundMark x1="52047" y1="80117" x2="67446" y2="69981"/>
                        <a14:foregroundMark x1="67446" y1="69981" x2="70760" y2="54581"/>
                        <a14:foregroundMark x1="47563" y1="51462" x2="37232" y2="53801"/>
                        <a14:foregroundMark x1="37232" y1="53801" x2="40546" y2="65107"/>
                        <a14:foregroundMark x1="40546" y1="65107" x2="47368" y2="72320"/>
                        <a14:foregroundMark x1="42300" y1="95517" x2="51462" y2="95127"/>
                        <a14:foregroundMark x1="44250" y1="94347" x2="53411" y2="94152"/>
                        <a14:foregroundMark x1="31384" y1="3314" x2="43275" y2="195"/>
                        <a14:foregroundMark x1="43275" y1="195" x2="56920" y2="2534"/>
                        <a14:foregroundMark x1="56920" y1="2534" x2="61988" y2="2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519" y="894055"/>
            <a:ext cx="3466051" cy="34660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8E1B49-6FC1-4DA6-B87C-7E6AFF8B95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99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9C070-37E2-43F0-A972-906B630D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058" y="887254"/>
            <a:ext cx="3509962" cy="350996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11941-73CB-4C4F-ADAB-59C812EF6540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488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2095500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105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2077561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Veterinário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A4E1F77-C134-4AB2-BF06-4708A804C588}"/>
              </a:ext>
            </a:extLst>
          </p:cNvPr>
          <p:cNvCxnSpPr>
            <a:cxnSpLocks/>
          </p:cNvCxnSpPr>
          <p:nvPr/>
        </p:nvCxnSpPr>
        <p:spPr>
          <a:xfrm flipV="1">
            <a:off x="4906269" y="2569355"/>
            <a:ext cx="1393715" cy="31015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0BAC902-E744-4C0B-AB14-FCA42DCE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50" y="1113531"/>
            <a:ext cx="3046364" cy="3046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631258-4ABD-425D-9565-FB8222129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4" b="97856" l="9942" r="89864">
                        <a14:foregroundMark x1="35673" y1="45809" x2="36842" y2="25536"/>
                        <a14:foregroundMark x1="36842" y1="25536" x2="29825" y2="13840"/>
                        <a14:foregroundMark x1="29825" y1="13840" x2="38402" y2="23002"/>
                        <a14:foregroundMark x1="38402" y1="23002" x2="41715" y2="44639"/>
                        <a14:foregroundMark x1="41715" y1="44639" x2="68811" y2="83431"/>
                        <a14:foregroundMark x1="68811" y1="83431" x2="73294" y2="21053"/>
                        <a14:foregroundMark x1="73294" y1="21053" x2="66862" y2="8187"/>
                        <a14:foregroundMark x1="66862" y1="8187" x2="45224" y2="18908"/>
                        <a14:foregroundMark x1="45224" y1="18908" x2="55361" y2="25731"/>
                        <a14:foregroundMark x1="55361" y1="25731" x2="60039" y2="43470"/>
                        <a14:foregroundMark x1="60039" y1="43470" x2="41910" y2="41326"/>
                        <a14:foregroundMark x1="41910" y1="41326" x2="31384" y2="29435"/>
                        <a14:foregroundMark x1="31384" y1="29435" x2="25146" y2="63938"/>
                        <a14:foregroundMark x1="25146" y1="63938" x2="35478" y2="84990"/>
                        <a14:foregroundMark x1="35478" y1="84990" x2="37037" y2="72320"/>
                        <a14:foregroundMark x1="37037" y1="72320" x2="36842" y2="72125"/>
                        <a14:foregroundMark x1="28850" y1="21053" x2="29630" y2="5263"/>
                        <a14:foregroundMark x1="29630" y1="5263" x2="39961" y2="1949"/>
                        <a14:foregroundMark x1="39961" y1="1949" x2="69591" y2="4094"/>
                        <a14:foregroundMark x1="69591" y1="4094" x2="72125" y2="27290"/>
                        <a14:foregroundMark x1="66277" y1="37427" x2="60624" y2="23197"/>
                        <a14:foregroundMark x1="60624" y1="23197" x2="42105" y2="9747"/>
                        <a14:foregroundMark x1="42105" y1="9747" x2="31774" y2="11111"/>
                        <a14:foregroundMark x1="29825" y1="3704" x2="54581" y2="2924"/>
                        <a14:foregroundMark x1="54581" y1="2924" x2="68811" y2="3509"/>
                        <a14:foregroundMark x1="39376" y1="21832" x2="34113" y2="41131"/>
                        <a14:foregroundMark x1="34113" y1="41131" x2="43080" y2="70760"/>
                        <a14:foregroundMark x1="29045" y1="68031" x2="29045" y2="83041"/>
                        <a14:foregroundMark x1="29045" y1="83041" x2="44055" y2="90838"/>
                        <a14:foregroundMark x1="44055" y1="90838" x2="59649" y2="91618"/>
                        <a14:foregroundMark x1="59649" y1="91618" x2="72320" y2="89669"/>
                        <a14:foregroundMark x1="72320" y1="89669" x2="72320" y2="89669"/>
                        <a14:foregroundMark x1="52437" y1="59454" x2="43275" y2="72125"/>
                        <a14:foregroundMark x1="43275" y1="72125" x2="54776" y2="75634"/>
                        <a14:foregroundMark x1="54776" y1="75634" x2="51462" y2="85965"/>
                        <a14:foregroundMark x1="53801" y1="70760" x2="44639" y2="82456"/>
                        <a14:foregroundMark x1="45614" y1="74464" x2="40936" y2="81676"/>
                        <a14:foregroundMark x1="27096" y1="67446" x2="27485" y2="9942"/>
                        <a14:foregroundMark x1="27680" y1="5068" x2="27485" y2="55945"/>
                        <a14:foregroundMark x1="28070" y1="60624" x2="27875" y2="41326"/>
                        <a14:foregroundMark x1="27875" y1="41326" x2="26121" y2="54386"/>
                        <a14:foregroundMark x1="26121" y1="54386" x2="27485" y2="56530"/>
                        <a14:foregroundMark x1="27290" y1="54386" x2="27290" y2="13450"/>
                        <a14:foregroundMark x1="26511" y1="10721" x2="25926" y2="49708"/>
                        <a14:foregroundMark x1="25731" y1="61404" x2="24366" y2="89864"/>
                        <a14:foregroundMark x1="24366" y1="89864" x2="25146" y2="93372"/>
                        <a14:foregroundMark x1="25146" y1="84795" x2="29825" y2="93762"/>
                        <a14:foregroundMark x1="29825" y1="93762" x2="42885" y2="97856"/>
                        <a14:foregroundMark x1="42885" y1="97856" x2="52242" y2="93177"/>
                        <a14:foregroundMark x1="52242" y1="93177" x2="67251" y2="92788"/>
                        <a14:foregroundMark x1="72904" y1="92982" x2="71930" y2="13255"/>
                        <a14:foregroundMark x1="74854" y1="6433" x2="70565" y2="25146"/>
                        <a14:foregroundMark x1="70565" y1="25146" x2="73879" y2="84795"/>
                        <a14:foregroundMark x1="60234" y1="53606" x2="67641" y2="59454"/>
                        <a14:foregroundMark x1="72904" y1="78558" x2="73099" y2="16764"/>
                        <a14:foregroundMark x1="71735" y1="12865" x2="72904" y2="75439"/>
                        <a14:foregroundMark x1="74464" y1="81481" x2="74269" y2="63158"/>
                        <a14:foregroundMark x1="74659" y1="53606" x2="74464" y2="40156"/>
                        <a14:foregroundMark x1="74464" y1="40156" x2="71930" y2="53801"/>
                        <a14:foregroundMark x1="71930" y1="53801" x2="75828" y2="15789"/>
                        <a14:foregroundMark x1="75828" y1="15789" x2="71735" y2="27290"/>
                        <a14:foregroundMark x1="71735" y1="27290" x2="72320" y2="16179"/>
                        <a14:foregroundMark x1="72320" y1="16179" x2="72320" y2="16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378" y="983605"/>
            <a:ext cx="3245540" cy="32455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A5C08B-A7E2-447D-B2FE-F3721923D75C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041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sz="8800" dirty="0" err="1"/>
              <a:t>Wireframes</a:t>
            </a:r>
            <a:r>
              <a:rPr lang="pt-PT" sz="8800" dirty="0"/>
              <a:t> </a:t>
            </a:r>
            <a:br>
              <a:rPr lang="pt-PT" sz="8800" dirty="0"/>
            </a:br>
            <a:r>
              <a:rPr lang="pt-PT" sz="8800" dirty="0" err="1"/>
              <a:t>vs</a:t>
            </a:r>
            <a:r>
              <a:rPr lang="pt-PT" sz="8800" dirty="0"/>
              <a:t> Layouts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9560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99025" y="1271064"/>
            <a:ext cx="7946100" cy="369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Introdução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Tema do projeto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/>
              <a:t>Aplicação Móvel</a:t>
            </a:r>
          </a:p>
          <a:p>
            <a:pPr lvl="1" indent="-304800">
              <a:buSzPts val="1200"/>
              <a:buChar char="●"/>
            </a:pPr>
            <a:r>
              <a:rPr lang="pt-PT" sz="2000" dirty="0"/>
              <a:t>Cenário da aplicação móvel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Roles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Requisitos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Wireframes</a:t>
            </a:r>
          </a:p>
          <a:p>
            <a:pPr lvl="1" indent="-304800">
              <a:buSzPts val="1200"/>
              <a:buChar char="●"/>
            </a:pPr>
            <a:r>
              <a:rPr lang="pt-PT" sz="1800" dirty="0"/>
              <a:t>Distribuição de tarefas</a:t>
            </a:r>
          </a:p>
          <a:p>
            <a:pPr indent="-304800">
              <a:buSzPts val="1200"/>
            </a:pPr>
            <a:r>
              <a:rPr lang="pt-PT" sz="1800" dirty="0">
                <a:solidFill>
                  <a:schemeClr val="dk1"/>
                </a:solidFill>
              </a:rPr>
              <a:t>Conclusão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72223E-79CF-4CEB-9543-2583736B08D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2F7241-AABE-49E4-A06E-9FCE09AD4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853" y="1113531"/>
            <a:ext cx="2922123" cy="29164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657A80-4D2D-4F71-8657-720C2CDE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04" y="1056528"/>
            <a:ext cx="1548763" cy="29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E672C5E6-F8B4-4694-A7B6-372DBFC1A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37" y="1113531"/>
            <a:ext cx="2810769" cy="29164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58F791-1751-4944-A0E8-C534BF7F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53" y="1113530"/>
            <a:ext cx="1512395" cy="291643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EE4F9-2929-4485-B323-6866F9574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998" y="1012791"/>
            <a:ext cx="1512394" cy="2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580FDC-46D4-4C7E-8849-7A2F6C74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67" y="1053885"/>
            <a:ext cx="1786649" cy="31674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DB8D24E-6923-482A-98F8-036299AC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00" y="1053885"/>
            <a:ext cx="3046364" cy="30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F2AD6B-5B85-4D15-988F-5FCA4388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97" y="889493"/>
            <a:ext cx="1880784" cy="33645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796F33-0CFE-4248-8C82-EBE30821E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3759" y="1081563"/>
            <a:ext cx="2980372" cy="29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F9F437-E10F-4473-B690-7EDC76E3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94" y="811854"/>
            <a:ext cx="1914660" cy="33784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41ADF9-4DD6-4B14-949B-942C4878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038" y="816769"/>
            <a:ext cx="350996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CD957E-6A06-424D-ACA7-C2D87B8A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941" y="927256"/>
            <a:ext cx="1847804" cy="32889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AB8F83-63B6-4500-8A64-AD1007C0D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F0BA-BF3A-452C-9345-744EB42A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61" y="3101774"/>
            <a:ext cx="5383795" cy="904537"/>
          </a:xfrm>
        </p:spPr>
        <p:txBody>
          <a:bodyPr/>
          <a:lstStyle/>
          <a:p>
            <a:pPr algn="just"/>
            <a:r>
              <a:rPr lang="pt-PT" sz="1400" dirty="0"/>
              <a:t>Divisão das tarefas pelos membros do grupo, estimativa de tempo de cada tarefa e dificuldades esperadas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8205D-6F60-426B-A5B1-805DC7ADB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06" y="1026236"/>
            <a:ext cx="5817748" cy="1351500"/>
          </a:xfrm>
        </p:spPr>
        <p:txBody>
          <a:bodyPr/>
          <a:lstStyle/>
          <a:p>
            <a:r>
              <a:rPr lang="pt-PT" sz="6000" dirty="0">
                <a:latin typeface="Comfortaa" panose="020B0604020202020204" charset="0"/>
              </a:rPr>
              <a:t>Distribuição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18F87F-23D0-4B26-9E14-9DD68195E30A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33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4818671" y="466480"/>
            <a:ext cx="3622248" cy="1151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Distribuição de tarefas</a:t>
            </a:r>
            <a:endParaRPr dirty="0"/>
          </a:p>
        </p:txBody>
      </p:sp>
      <p:graphicFrame>
        <p:nvGraphicFramePr>
          <p:cNvPr id="946" name="Google Shape;946;p66"/>
          <p:cNvGraphicFramePr/>
          <p:nvPr/>
        </p:nvGraphicFramePr>
        <p:xfrm>
          <a:off x="92248" y="102198"/>
          <a:ext cx="3586085" cy="5000475"/>
        </p:xfrm>
        <a:graphic>
          <a:graphicData uri="http://schemas.openxmlformats.org/drawingml/2006/table">
            <a:tbl>
              <a:tblPr>
                <a:noFill/>
                <a:tableStyleId>{1BA316F0-F4AC-4CC6-BBC1-E4C86D1710F2}</a:tableStyleId>
              </a:tblPr>
              <a:tblGrid>
                <a:gridCol w="212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Leonel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Tiago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8708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377958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06293"/>
                  </a:ext>
                </a:extLst>
              </a:tr>
            </a:tbl>
          </a:graphicData>
        </a:graphic>
      </p:graphicFrame>
      <p:grpSp>
        <p:nvGrpSpPr>
          <p:cNvPr id="967" name="Google Shape;967;p66"/>
          <p:cNvGrpSpPr/>
          <p:nvPr/>
        </p:nvGrpSpPr>
        <p:grpSpPr>
          <a:xfrm rot="1312682">
            <a:off x="8083823" y="190758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4105715" y="24625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31;p79">
            <a:extLst>
              <a:ext uri="{FF2B5EF4-FFF2-40B4-BE49-F238E27FC236}">
                <a16:creationId xmlns:a16="http://schemas.microsoft.com/office/drawing/2014/main" id="{B4253B78-AE9A-44A9-89D0-6205DD8BF3DC}"/>
              </a:ext>
            </a:extLst>
          </p:cNvPr>
          <p:cNvGrpSpPr/>
          <p:nvPr/>
        </p:nvGrpSpPr>
        <p:grpSpPr>
          <a:xfrm>
            <a:off x="2495343" y="561984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36" name="Google Shape;5832;p79">
              <a:extLst>
                <a:ext uri="{FF2B5EF4-FFF2-40B4-BE49-F238E27FC236}">
                  <a16:creationId xmlns:a16="http://schemas.microsoft.com/office/drawing/2014/main" id="{893CB280-623D-45CB-B7A5-277946029C3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33;p79">
              <a:extLst>
                <a:ext uri="{FF2B5EF4-FFF2-40B4-BE49-F238E27FC236}">
                  <a16:creationId xmlns:a16="http://schemas.microsoft.com/office/drawing/2014/main" id="{07C6D61C-34A3-4D95-B57C-D93C9C4366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34;p79">
              <a:extLst>
                <a:ext uri="{FF2B5EF4-FFF2-40B4-BE49-F238E27FC236}">
                  <a16:creationId xmlns:a16="http://schemas.microsoft.com/office/drawing/2014/main" id="{F8D43890-4EB6-4E2C-9264-D5AAC1A0261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35;p79">
              <a:extLst>
                <a:ext uri="{FF2B5EF4-FFF2-40B4-BE49-F238E27FC236}">
                  <a16:creationId xmlns:a16="http://schemas.microsoft.com/office/drawing/2014/main" id="{97F533F5-ABF3-40EE-98D4-BDA934A7C62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36;p79">
              <a:extLst>
                <a:ext uri="{FF2B5EF4-FFF2-40B4-BE49-F238E27FC236}">
                  <a16:creationId xmlns:a16="http://schemas.microsoft.com/office/drawing/2014/main" id="{75A7A2EF-0FC7-42BC-8C38-B82A3CB378A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5831;p79">
            <a:extLst>
              <a:ext uri="{FF2B5EF4-FFF2-40B4-BE49-F238E27FC236}">
                <a16:creationId xmlns:a16="http://schemas.microsoft.com/office/drawing/2014/main" id="{B09F1671-91BA-4F41-910A-722A74730C7F}"/>
              </a:ext>
            </a:extLst>
          </p:cNvPr>
          <p:cNvGrpSpPr/>
          <p:nvPr/>
        </p:nvGrpSpPr>
        <p:grpSpPr>
          <a:xfrm>
            <a:off x="2486733" y="93669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2" name="Google Shape;5832;p79">
              <a:extLst>
                <a:ext uri="{FF2B5EF4-FFF2-40B4-BE49-F238E27FC236}">
                  <a16:creationId xmlns:a16="http://schemas.microsoft.com/office/drawing/2014/main" id="{D64600E9-AC52-45CC-BB6A-061003081E1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33;p79">
              <a:extLst>
                <a:ext uri="{FF2B5EF4-FFF2-40B4-BE49-F238E27FC236}">
                  <a16:creationId xmlns:a16="http://schemas.microsoft.com/office/drawing/2014/main" id="{F685FD4D-5A15-448B-9694-B82EDD3AE14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834;p79">
              <a:extLst>
                <a:ext uri="{FF2B5EF4-FFF2-40B4-BE49-F238E27FC236}">
                  <a16:creationId xmlns:a16="http://schemas.microsoft.com/office/drawing/2014/main" id="{3641BEFB-5B64-496A-A71E-BCEDD5743AE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835;p79">
              <a:extLst>
                <a:ext uri="{FF2B5EF4-FFF2-40B4-BE49-F238E27FC236}">
                  <a16:creationId xmlns:a16="http://schemas.microsoft.com/office/drawing/2014/main" id="{CDD1A733-26D4-4A99-97F2-E3D0C8BA586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836;p79">
              <a:extLst>
                <a:ext uri="{FF2B5EF4-FFF2-40B4-BE49-F238E27FC236}">
                  <a16:creationId xmlns:a16="http://schemas.microsoft.com/office/drawing/2014/main" id="{484381FB-A4BB-49D9-A61F-47D0593E3FD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" name="Google Shape;5831;p79">
            <a:extLst>
              <a:ext uri="{FF2B5EF4-FFF2-40B4-BE49-F238E27FC236}">
                <a16:creationId xmlns:a16="http://schemas.microsoft.com/office/drawing/2014/main" id="{F512EFA2-9F5A-424A-B088-9428761B11CC}"/>
              </a:ext>
            </a:extLst>
          </p:cNvPr>
          <p:cNvGrpSpPr/>
          <p:nvPr/>
        </p:nvGrpSpPr>
        <p:grpSpPr>
          <a:xfrm>
            <a:off x="3178399" y="1395357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8" name="Google Shape;5832;p79">
              <a:extLst>
                <a:ext uri="{FF2B5EF4-FFF2-40B4-BE49-F238E27FC236}">
                  <a16:creationId xmlns:a16="http://schemas.microsoft.com/office/drawing/2014/main" id="{4D1148C0-12B7-4872-AD5A-6E8D7A55966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33;p79">
              <a:extLst>
                <a:ext uri="{FF2B5EF4-FFF2-40B4-BE49-F238E27FC236}">
                  <a16:creationId xmlns:a16="http://schemas.microsoft.com/office/drawing/2014/main" id="{97509F14-AEAC-4907-8A09-144DBCA011F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34;p79">
              <a:extLst>
                <a:ext uri="{FF2B5EF4-FFF2-40B4-BE49-F238E27FC236}">
                  <a16:creationId xmlns:a16="http://schemas.microsoft.com/office/drawing/2014/main" id="{4B21A2AD-5C3C-4C18-ACC9-9ADD1C840A69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35;p79">
              <a:extLst>
                <a:ext uri="{FF2B5EF4-FFF2-40B4-BE49-F238E27FC236}">
                  <a16:creationId xmlns:a16="http://schemas.microsoft.com/office/drawing/2014/main" id="{0A8798C6-6E68-464D-AD93-026CE51CC4D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36;p79">
              <a:extLst>
                <a:ext uri="{FF2B5EF4-FFF2-40B4-BE49-F238E27FC236}">
                  <a16:creationId xmlns:a16="http://schemas.microsoft.com/office/drawing/2014/main" id="{4530DFDD-C1DE-4103-AEF5-35743EACFB3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831;p79">
            <a:extLst>
              <a:ext uri="{FF2B5EF4-FFF2-40B4-BE49-F238E27FC236}">
                <a16:creationId xmlns:a16="http://schemas.microsoft.com/office/drawing/2014/main" id="{2BEDAA00-04AA-448F-98BB-1DD5187A9C77}"/>
              </a:ext>
            </a:extLst>
          </p:cNvPr>
          <p:cNvGrpSpPr/>
          <p:nvPr/>
        </p:nvGrpSpPr>
        <p:grpSpPr>
          <a:xfrm>
            <a:off x="2449645" y="186469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54" name="Google Shape;5832;p79">
              <a:extLst>
                <a:ext uri="{FF2B5EF4-FFF2-40B4-BE49-F238E27FC236}">
                  <a16:creationId xmlns:a16="http://schemas.microsoft.com/office/drawing/2014/main" id="{21C70B00-DCEE-4150-B22A-185CFF22C0F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33;p79">
              <a:extLst>
                <a:ext uri="{FF2B5EF4-FFF2-40B4-BE49-F238E27FC236}">
                  <a16:creationId xmlns:a16="http://schemas.microsoft.com/office/drawing/2014/main" id="{FD78AFFA-B5BF-4233-9980-3C8A0698013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34;p79">
              <a:extLst>
                <a:ext uri="{FF2B5EF4-FFF2-40B4-BE49-F238E27FC236}">
                  <a16:creationId xmlns:a16="http://schemas.microsoft.com/office/drawing/2014/main" id="{302A4F4C-59B9-4C69-ABD3-101457A08402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5;p79">
              <a:extLst>
                <a:ext uri="{FF2B5EF4-FFF2-40B4-BE49-F238E27FC236}">
                  <a16:creationId xmlns:a16="http://schemas.microsoft.com/office/drawing/2014/main" id="{0F5F8C17-C435-4DA2-AB8B-B97955FB3FB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36;p79">
              <a:extLst>
                <a:ext uri="{FF2B5EF4-FFF2-40B4-BE49-F238E27FC236}">
                  <a16:creationId xmlns:a16="http://schemas.microsoft.com/office/drawing/2014/main" id="{9A60224F-A688-4741-9A78-893F47095CC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5831;p79">
            <a:extLst>
              <a:ext uri="{FF2B5EF4-FFF2-40B4-BE49-F238E27FC236}">
                <a16:creationId xmlns:a16="http://schemas.microsoft.com/office/drawing/2014/main" id="{8AB2C4EF-7A13-4158-829F-C93AD91FFE2E}"/>
              </a:ext>
            </a:extLst>
          </p:cNvPr>
          <p:cNvGrpSpPr/>
          <p:nvPr/>
        </p:nvGrpSpPr>
        <p:grpSpPr>
          <a:xfrm>
            <a:off x="3188439" y="2320480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0" name="Google Shape;5832;p79">
              <a:extLst>
                <a:ext uri="{FF2B5EF4-FFF2-40B4-BE49-F238E27FC236}">
                  <a16:creationId xmlns:a16="http://schemas.microsoft.com/office/drawing/2014/main" id="{4B71EE7B-426F-4EEB-B00B-18A8D3B76E1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833;p79">
              <a:extLst>
                <a:ext uri="{FF2B5EF4-FFF2-40B4-BE49-F238E27FC236}">
                  <a16:creationId xmlns:a16="http://schemas.microsoft.com/office/drawing/2014/main" id="{2249B9CA-767B-4164-9FC4-57DA22DB9C2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834;p79">
              <a:extLst>
                <a:ext uri="{FF2B5EF4-FFF2-40B4-BE49-F238E27FC236}">
                  <a16:creationId xmlns:a16="http://schemas.microsoft.com/office/drawing/2014/main" id="{7642745F-6563-45D9-9894-CF93AEB1E59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5;p79">
              <a:extLst>
                <a:ext uri="{FF2B5EF4-FFF2-40B4-BE49-F238E27FC236}">
                  <a16:creationId xmlns:a16="http://schemas.microsoft.com/office/drawing/2014/main" id="{D1434A6F-DFC1-4112-9EEA-D15F1AB97E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36;p79">
              <a:extLst>
                <a:ext uri="{FF2B5EF4-FFF2-40B4-BE49-F238E27FC236}">
                  <a16:creationId xmlns:a16="http://schemas.microsoft.com/office/drawing/2014/main" id="{CFD3D0CB-2B49-4C56-858E-BA8BF26A4D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5831;p79">
            <a:extLst>
              <a:ext uri="{FF2B5EF4-FFF2-40B4-BE49-F238E27FC236}">
                <a16:creationId xmlns:a16="http://schemas.microsoft.com/office/drawing/2014/main" id="{FC3FCA88-BF96-4654-9557-1D1C13437F4A}"/>
              </a:ext>
            </a:extLst>
          </p:cNvPr>
          <p:cNvGrpSpPr/>
          <p:nvPr/>
        </p:nvGrpSpPr>
        <p:grpSpPr>
          <a:xfrm>
            <a:off x="3159892" y="2782641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6" name="Google Shape;5832;p79">
              <a:extLst>
                <a:ext uri="{FF2B5EF4-FFF2-40B4-BE49-F238E27FC236}">
                  <a16:creationId xmlns:a16="http://schemas.microsoft.com/office/drawing/2014/main" id="{FB3AE036-E2AD-4B34-A998-082D5255272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33;p79">
              <a:extLst>
                <a:ext uri="{FF2B5EF4-FFF2-40B4-BE49-F238E27FC236}">
                  <a16:creationId xmlns:a16="http://schemas.microsoft.com/office/drawing/2014/main" id="{D4220E3B-4B4E-46F4-A232-EF793A875C8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34;p79">
              <a:extLst>
                <a:ext uri="{FF2B5EF4-FFF2-40B4-BE49-F238E27FC236}">
                  <a16:creationId xmlns:a16="http://schemas.microsoft.com/office/drawing/2014/main" id="{F33F54F0-1A1A-4462-95F9-C7AEF57358F7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35;p79">
              <a:extLst>
                <a:ext uri="{FF2B5EF4-FFF2-40B4-BE49-F238E27FC236}">
                  <a16:creationId xmlns:a16="http://schemas.microsoft.com/office/drawing/2014/main" id="{D59B05E5-ED37-449D-9E87-3B328CC4BED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36;p79">
              <a:extLst>
                <a:ext uri="{FF2B5EF4-FFF2-40B4-BE49-F238E27FC236}">
                  <a16:creationId xmlns:a16="http://schemas.microsoft.com/office/drawing/2014/main" id="{6C5F3E54-D942-44DF-B343-7306A1AAD7A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31;p79">
            <a:extLst>
              <a:ext uri="{FF2B5EF4-FFF2-40B4-BE49-F238E27FC236}">
                <a16:creationId xmlns:a16="http://schemas.microsoft.com/office/drawing/2014/main" id="{6BF9B34B-A9D7-43F9-B244-68253EF18B5B}"/>
              </a:ext>
            </a:extLst>
          </p:cNvPr>
          <p:cNvGrpSpPr/>
          <p:nvPr/>
        </p:nvGrpSpPr>
        <p:grpSpPr>
          <a:xfrm>
            <a:off x="2474655" y="3129888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2" name="Google Shape;5832;p79">
              <a:extLst>
                <a:ext uri="{FF2B5EF4-FFF2-40B4-BE49-F238E27FC236}">
                  <a16:creationId xmlns:a16="http://schemas.microsoft.com/office/drawing/2014/main" id="{0B35353A-E08D-4E79-8BD5-D3B6C31F0E8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33;p79">
              <a:extLst>
                <a:ext uri="{FF2B5EF4-FFF2-40B4-BE49-F238E27FC236}">
                  <a16:creationId xmlns:a16="http://schemas.microsoft.com/office/drawing/2014/main" id="{6342DFDD-42C1-46D0-A728-B45B6B729A91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834;p79">
              <a:extLst>
                <a:ext uri="{FF2B5EF4-FFF2-40B4-BE49-F238E27FC236}">
                  <a16:creationId xmlns:a16="http://schemas.microsoft.com/office/drawing/2014/main" id="{7FDD0BF4-3478-437D-86D1-8C091404E030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35;p79">
              <a:extLst>
                <a:ext uri="{FF2B5EF4-FFF2-40B4-BE49-F238E27FC236}">
                  <a16:creationId xmlns:a16="http://schemas.microsoft.com/office/drawing/2014/main" id="{69EE222B-09FB-45BF-9DD8-A2B6468DFFC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36;p79">
              <a:extLst>
                <a:ext uri="{FF2B5EF4-FFF2-40B4-BE49-F238E27FC236}">
                  <a16:creationId xmlns:a16="http://schemas.microsoft.com/office/drawing/2014/main" id="{36D580F2-07FC-424B-9E80-CAB20BBC0B5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31;p79">
            <a:extLst>
              <a:ext uri="{FF2B5EF4-FFF2-40B4-BE49-F238E27FC236}">
                <a16:creationId xmlns:a16="http://schemas.microsoft.com/office/drawing/2014/main" id="{9F9D8B60-2531-4BDF-8C32-44AF5D150AB0}"/>
              </a:ext>
            </a:extLst>
          </p:cNvPr>
          <p:cNvGrpSpPr/>
          <p:nvPr/>
        </p:nvGrpSpPr>
        <p:grpSpPr>
          <a:xfrm>
            <a:off x="3168359" y="363294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8" name="Google Shape;5832;p79">
              <a:extLst>
                <a:ext uri="{FF2B5EF4-FFF2-40B4-BE49-F238E27FC236}">
                  <a16:creationId xmlns:a16="http://schemas.microsoft.com/office/drawing/2014/main" id="{1EC55474-5167-472C-B2F5-57D7CE5C2EDD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33;p79">
              <a:extLst>
                <a:ext uri="{FF2B5EF4-FFF2-40B4-BE49-F238E27FC236}">
                  <a16:creationId xmlns:a16="http://schemas.microsoft.com/office/drawing/2014/main" id="{AD9F6316-90E7-48E8-A163-DACEF89FE5E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34;p79">
              <a:extLst>
                <a:ext uri="{FF2B5EF4-FFF2-40B4-BE49-F238E27FC236}">
                  <a16:creationId xmlns:a16="http://schemas.microsoft.com/office/drawing/2014/main" id="{7376D8CD-E898-4D48-B6E0-DA2D4BD0147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35;p79">
              <a:extLst>
                <a:ext uri="{FF2B5EF4-FFF2-40B4-BE49-F238E27FC236}">
                  <a16:creationId xmlns:a16="http://schemas.microsoft.com/office/drawing/2014/main" id="{FFDED926-291D-4300-B035-EEBCE39A1328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36;p79">
              <a:extLst>
                <a:ext uri="{FF2B5EF4-FFF2-40B4-BE49-F238E27FC236}">
                  <a16:creationId xmlns:a16="http://schemas.microsoft.com/office/drawing/2014/main" id="{8D6415F2-1EBA-44C8-B3A4-EDE6C1547EF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5831;p79">
            <a:extLst>
              <a:ext uri="{FF2B5EF4-FFF2-40B4-BE49-F238E27FC236}">
                <a16:creationId xmlns:a16="http://schemas.microsoft.com/office/drawing/2014/main" id="{A7931327-3391-41F0-A35A-E86440FCBA10}"/>
              </a:ext>
            </a:extLst>
          </p:cNvPr>
          <p:cNvGrpSpPr/>
          <p:nvPr/>
        </p:nvGrpSpPr>
        <p:grpSpPr>
          <a:xfrm>
            <a:off x="3169154" y="414341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84" name="Google Shape;5832;p79">
              <a:extLst>
                <a:ext uri="{FF2B5EF4-FFF2-40B4-BE49-F238E27FC236}">
                  <a16:creationId xmlns:a16="http://schemas.microsoft.com/office/drawing/2014/main" id="{CE2EFD83-C918-4E06-9E1B-66462C0952B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33;p79">
              <a:extLst>
                <a:ext uri="{FF2B5EF4-FFF2-40B4-BE49-F238E27FC236}">
                  <a16:creationId xmlns:a16="http://schemas.microsoft.com/office/drawing/2014/main" id="{47FB534B-9A89-4324-B6F9-E4B6D881E05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34;p79">
              <a:extLst>
                <a:ext uri="{FF2B5EF4-FFF2-40B4-BE49-F238E27FC236}">
                  <a16:creationId xmlns:a16="http://schemas.microsoft.com/office/drawing/2014/main" id="{4E6C5DAE-95DA-4C45-95E8-DB494CD522C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35;p79">
              <a:extLst>
                <a:ext uri="{FF2B5EF4-FFF2-40B4-BE49-F238E27FC236}">
                  <a16:creationId xmlns:a16="http://schemas.microsoft.com/office/drawing/2014/main" id="{AAB8C759-84BC-42B3-83EA-DD73897D15F4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36;p79">
              <a:extLst>
                <a:ext uri="{FF2B5EF4-FFF2-40B4-BE49-F238E27FC236}">
                  <a16:creationId xmlns:a16="http://schemas.microsoft.com/office/drawing/2014/main" id="{452992C6-9A4C-4CC2-8C3E-F43E0BECE0B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5831;p79">
            <a:extLst>
              <a:ext uri="{FF2B5EF4-FFF2-40B4-BE49-F238E27FC236}">
                <a16:creationId xmlns:a16="http://schemas.microsoft.com/office/drawing/2014/main" id="{EC8699EF-1F31-48C1-BA30-C860A6931B01}"/>
              </a:ext>
            </a:extLst>
          </p:cNvPr>
          <p:cNvGrpSpPr/>
          <p:nvPr/>
        </p:nvGrpSpPr>
        <p:grpSpPr>
          <a:xfrm>
            <a:off x="2428812" y="4713455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90" name="Google Shape;5832;p79">
              <a:extLst>
                <a:ext uri="{FF2B5EF4-FFF2-40B4-BE49-F238E27FC236}">
                  <a16:creationId xmlns:a16="http://schemas.microsoft.com/office/drawing/2014/main" id="{31CB4DB7-A5A9-4447-A4A0-16D0AEF156CA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5833;p79">
              <a:extLst>
                <a:ext uri="{FF2B5EF4-FFF2-40B4-BE49-F238E27FC236}">
                  <a16:creationId xmlns:a16="http://schemas.microsoft.com/office/drawing/2014/main" id="{9D44734C-C8D4-469F-B357-DCF9A998F4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34;p79">
              <a:extLst>
                <a:ext uri="{FF2B5EF4-FFF2-40B4-BE49-F238E27FC236}">
                  <a16:creationId xmlns:a16="http://schemas.microsoft.com/office/drawing/2014/main" id="{9010A5B4-B24E-4B65-AF52-4B1931E03CF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35;p79">
              <a:extLst>
                <a:ext uri="{FF2B5EF4-FFF2-40B4-BE49-F238E27FC236}">
                  <a16:creationId xmlns:a16="http://schemas.microsoft.com/office/drawing/2014/main" id="{767A78A8-B4F9-4479-A40C-03BD2FFF41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36;p79">
              <a:extLst>
                <a:ext uri="{FF2B5EF4-FFF2-40B4-BE49-F238E27FC236}">
                  <a16:creationId xmlns:a16="http://schemas.microsoft.com/office/drawing/2014/main" id="{7DC15410-570C-462C-B683-63D05FFB5767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95" name="Gráfico 94">
            <a:extLst>
              <a:ext uri="{FF2B5EF4-FFF2-40B4-BE49-F238E27FC236}">
                <a16:creationId xmlns:a16="http://schemas.microsoft.com/office/drawing/2014/main" id="{055C54B0-BED1-45B3-8DA1-BF2BA9267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843295"/>
              </p:ext>
            </p:extLst>
          </p:nvPr>
        </p:nvGraphicFramePr>
        <p:xfrm>
          <a:off x="4318137" y="2363686"/>
          <a:ext cx="4413043" cy="263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CaixaDeTexto 95">
            <a:extLst>
              <a:ext uri="{FF2B5EF4-FFF2-40B4-BE49-F238E27FC236}">
                <a16:creationId xmlns:a16="http://schemas.microsoft.com/office/drawing/2014/main" id="{86826309-BB9C-48F2-A2FF-8CD1441F5AE2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58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097523" y="-60960"/>
            <a:ext cx="5222179" cy="110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Estimativa em semana das tarefas</a:t>
            </a:r>
            <a:endParaRPr dirty="0"/>
          </a:p>
        </p:txBody>
      </p:sp>
      <p:grpSp>
        <p:nvGrpSpPr>
          <p:cNvPr id="967" name="Google Shape;967;p66"/>
          <p:cNvGrpSpPr/>
          <p:nvPr/>
        </p:nvGrpSpPr>
        <p:grpSpPr>
          <a:xfrm rot="1312682">
            <a:off x="7381647" y="-17465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955544" y="-949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C93861-17F5-46FD-B79B-55B68287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00271"/>
              </p:ext>
            </p:extLst>
          </p:nvPr>
        </p:nvGraphicFramePr>
        <p:xfrm>
          <a:off x="60818" y="1293795"/>
          <a:ext cx="9022363" cy="3849705"/>
        </p:xfrm>
        <a:graphic>
          <a:graphicData uri="http://schemas.openxmlformats.org/drawingml/2006/table">
            <a:tbl>
              <a:tblPr>
                <a:tableStyleId>{1BA316F0-F4AC-4CC6-BBC1-E4C86D1710F2}</a:tableStyleId>
              </a:tblPr>
              <a:tblGrid>
                <a:gridCol w="3538825">
                  <a:extLst>
                    <a:ext uri="{9D8B030D-6E8A-4147-A177-3AD203B41FA5}">
                      <a16:colId xmlns:a16="http://schemas.microsoft.com/office/drawing/2014/main" val="140836524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1844825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59020697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021356590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99963229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232159288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195226709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6167334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8469995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894253170"/>
                    </a:ext>
                  </a:extLst>
                </a:gridCol>
              </a:tblGrid>
              <a:tr h="3493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369810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7443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0716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224292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827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46437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78333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13819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603697"/>
                  </a:ext>
                </a:extLst>
              </a:tr>
              <a:tr h="34344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924403"/>
                  </a:ext>
                </a:extLst>
              </a:tr>
              <a:tr h="15020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solidFill>
                            <a:srgbClr val="EAE1C7"/>
                          </a:solidFill>
                          <a:effectLst/>
                          <a:latin typeface="Muli"/>
                        </a:rPr>
                        <a:t>Semana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Mul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1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2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3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4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5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6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7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8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9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276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E54B3-92C3-45B7-AABD-5298E6434A84}"/>
              </a:ext>
            </a:extLst>
          </p:cNvPr>
          <p:cNvSpPr txBox="1"/>
          <p:nvPr/>
        </p:nvSpPr>
        <p:spPr>
          <a:xfrm>
            <a:off x="8755379" y="472897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91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>
            <a:spLocks noGrp="1"/>
          </p:cNvSpPr>
          <p:nvPr>
            <p:ph type="title" idx="6"/>
          </p:nvPr>
        </p:nvSpPr>
        <p:spPr>
          <a:xfrm>
            <a:off x="605800" y="36326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esperadas</a:t>
            </a:r>
            <a:endParaRPr dirty="0"/>
          </a:p>
        </p:txBody>
      </p: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1927860" y="36733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926" name="Google Shape;926;p65"/>
          <p:cNvSpPr txBox="1">
            <a:spLocks noGrp="1"/>
          </p:cNvSpPr>
          <p:nvPr>
            <p:ph type="subTitle" idx="1"/>
          </p:nvPr>
        </p:nvSpPr>
        <p:spPr>
          <a:xfrm>
            <a:off x="3865500" y="37909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dos mapas</a:t>
            </a:r>
            <a:endParaRPr dirty="0"/>
          </a:p>
        </p:txBody>
      </p:sp>
      <p:sp>
        <p:nvSpPr>
          <p:cNvPr id="927" name="Google Shape;927;p65"/>
          <p:cNvSpPr txBox="1">
            <a:spLocks noGrp="1"/>
          </p:cNvSpPr>
          <p:nvPr>
            <p:ph type="title" idx="2"/>
          </p:nvPr>
        </p:nvSpPr>
        <p:spPr>
          <a:xfrm>
            <a:off x="1927860" y="27130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928" name="Google Shape;928;p65"/>
          <p:cNvSpPr txBox="1">
            <a:spLocks noGrp="1"/>
          </p:cNvSpPr>
          <p:nvPr>
            <p:ph type="subTitle" idx="3"/>
          </p:nvPr>
        </p:nvSpPr>
        <p:spPr>
          <a:xfrm>
            <a:off x="3858288" y="2766114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Ligação à API</a:t>
            </a:r>
            <a:endParaRPr dirty="0"/>
          </a:p>
        </p:txBody>
      </p:sp>
      <p:sp>
        <p:nvSpPr>
          <p:cNvPr id="929" name="Google Shape;929;p65"/>
          <p:cNvSpPr txBox="1">
            <a:spLocks noGrp="1"/>
          </p:cNvSpPr>
          <p:nvPr>
            <p:ph type="title" idx="4"/>
          </p:nvPr>
        </p:nvSpPr>
        <p:spPr>
          <a:xfrm>
            <a:off x="1965960" y="16351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930" name="Google Shape;930;p65"/>
          <p:cNvSpPr txBox="1">
            <a:spLocks noGrp="1"/>
          </p:cNvSpPr>
          <p:nvPr>
            <p:ph type="subTitle" idx="5"/>
          </p:nvPr>
        </p:nvSpPr>
        <p:spPr>
          <a:xfrm>
            <a:off x="3736076" y="1512481"/>
            <a:ext cx="1657424" cy="933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CRUD ligados à Base de Dados local</a:t>
            </a:r>
            <a:endParaRPr dirty="0"/>
          </a:p>
        </p:txBody>
      </p:sp>
      <p:grpSp>
        <p:nvGrpSpPr>
          <p:cNvPr id="931" name="Google Shape;931;p65"/>
          <p:cNvGrpSpPr/>
          <p:nvPr/>
        </p:nvGrpSpPr>
        <p:grpSpPr>
          <a:xfrm>
            <a:off x="5090796" y="1351897"/>
            <a:ext cx="2110862" cy="3207633"/>
            <a:chOff x="5142124" y="1357654"/>
            <a:chExt cx="2110862" cy="3207633"/>
          </a:xfrm>
        </p:grpSpPr>
        <p:sp>
          <p:nvSpPr>
            <p:cNvPr id="932" name="Google Shape;932;p65"/>
            <p:cNvSpPr/>
            <p:nvPr/>
          </p:nvSpPr>
          <p:spPr>
            <a:xfrm rot="6703957">
              <a:off x="4593738" y="1906040"/>
              <a:ext cx="3207633" cy="2110862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65"/>
            <p:cNvGrpSpPr/>
            <p:nvPr/>
          </p:nvGrpSpPr>
          <p:grpSpPr>
            <a:xfrm>
              <a:off x="5541273" y="2955714"/>
              <a:ext cx="1309934" cy="1546938"/>
              <a:chOff x="2006375" y="2943450"/>
              <a:chExt cx="1265392" cy="1494337"/>
            </a:xfrm>
          </p:grpSpPr>
          <p:sp>
            <p:nvSpPr>
              <p:cNvPr id="934" name="Google Shape;934;p65"/>
              <p:cNvSpPr/>
              <p:nvPr/>
            </p:nvSpPr>
            <p:spPr>
              <a:xfrm>
                <a:off x="2006375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5"/>
              <p:cNvSpPr/>
              <p:nvPr/>
            </p:nvSpPr>
            <p:spPr>
              <a:xfrm>
                <a:off x="2584167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293381" y="2943450"/>
                <a:ext cx="701700" cy="100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5673436" y="2035525"/>
              <a:ext cx="1063338" cy="920189"/>
              <a:chOff x="2134044" y="2054550"/>
              <a:chExt cx="1027181" cy="888900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2293375" y="2054550"/>
                <a:ext cx="701700" cy="8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2134044" y="2054550"/>
                <a:ext cx="177221" cy="94288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2762" extrusionOk="0">
                    <a:moveTo>
                      <a:pt x="4905" y="0"/>
                    </a:moveTo>
                    <a:lnTo>
                      <a:pt x="0" y="0"/>
                    </a:lnTo>
                    <a:lnTo>
                      <a:pt x="1000" y="857"/>
                    </a:lnTo>
                    <a:lnTo>
                      <a:pt x="2476" y="1810"/>
                    </a:lnTo>
                    <a:lnTo>
                      <a:pt x="3095" y="2096"/>
                    </a:lnTo>
                    <a:lnTo>
                      <a:pt x="3905" y="2429"/>
                    </a:lnTo>
                    <a:lnTo>
                      <a:pt x="4691" y="2667"/>
                    </a:lnTo>
                    <a:lnTo>
                      <a:pt x="5191" y="276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40" name="Google Shape;940;p65"/>
              <p:cNvSpPr/>
              <p:nvPr/>
            </p:nvSpPr>
            <p:spPr>
              <a:xfrm>
                <a:off x="2987400" y="2054650"/>
                <a:ext cx="17382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3572" extrusionOk="0">
                    <a:moveTo>
                      <a:pt x="48" y="0"/>
                    </a:moveTo>
                    <a:lnTo>
                      <a:pt x="6953" y="0"/>
                    </a:lnTo>
                    <a:lnTo>
                      <a:pt x="6001" y="858"/>
                    </a:lnTo>
                    <a:lnTo>
                      <a:pt x="4381" y="1929"/>
                    </a:lnTo>
                    <a:lnTo>
                      <a:pt x="2810" y="2715"/>
                    </a:lnTo>
                    <a:lnTo>
                      <a:pt x="1595" y="3168"/>
                    </a:lnTo>
                    <a:lnTo>
                      <a:pt x="524" y="3501"/>
                    </a:lnTo>
                    <a:lnTo>
                      <a:pt x="0" y="35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41BA8C-7595-43A0-B66F-76514FFFD902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993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21494" y="896072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1"/>
          </p:nvPr>
        </p:nvSpPr>
        <p:spPr>
          <a:xfrm>
            <a:off x="321494" y="1574484"/>
            <a:ext cx="4539759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âmbito do curso TeSP de Programação de Sistema de Informação, foi-nos proposto realizar um sistema composto por uma aplicação Web, uma aplicação Móvel e uma API.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apresentação surge na sequência desse mesmo projeto e visa dar a conhecer o nosso sistema, mais concretamente a aplicação móvel. </a:t>
            </a:r>
            <a:endParaRPr dirty="0"/>
          </a:p>
        </p:txBody>
      </p:sp>
      <p:grpSp>
        <p:nvGrpSpPr>
          <p:cNvPr id="8" name="Google Shape;742;p57">
            <a:extLst>
              <a:ext uri="{FF2B5EF4-FFF2-40B4-BE49-F238E27FC236}">
                <a16:creationId xmlns:a16="http://schemas.microsoft.com/office/drawing/2014/main" id="{60E8F813-D0FE-447F-BA4A-1B35552BF65E}"/>
              </a:ext>
            </a:extLst>
          </p:cNvPr>
          <p:cNvGrpSpPr/>
          <p:nvPr/>
        </p:nvGrpSpPr>
        <p:grpSpPr>
          <a:xfrm>
            <a:off x="5209345" y="1444119"/>
            <a:ext cx="3613161" cy="3004291"/>
            <a:chOff x="3852100" y="957350"/>
            <a:chExt cx="2111725" cy="1755868"/>
          </a:xfrm>
        </p:grpSpPr>
        <p:sp>
          <p:nvSpPr>
            <p:cNvPr id="9" name="Google Shape;743;p57">
              <a:extLst>
                <a:ext uri="{FF2B5EF4-FFF2-40B4-BE49-F238E27FC236}">
                  <a16:creationId xmlns:a16="http://schemas.microsoft.com/office/drawing/2014/main" id="{D47035A3-C4F4-44D8-AD02-D03F5C8A8C4B}"/>
                </a:ext>
              </a:extLst>
            </p:cNvPr>
            <p:cNvSpPr/>
            <p:nvPr/>
          </p:nvSpPr>
          <p:spPr>
            <a:xfrm>
              <a:off x="4518747" y="2402646"/>
              <a:ext cx="781473" cy="310573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;p57">
              <a:extLst>
                <a:ext uri="{FF2B5EF4-FFF2-40B4-BE49-F238E27FC236}">
                  <a16:creationId xmlns:a16="http://schemas.microsoft.com/office/drawing/2014/main" id="{6C3F522C-F1B5-4E64-8BE6-E16F99784A9A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;p57">
              <a:extLst>
                <a:ext uri="{FF2B5EF4-FFF2-40B4-BE49-F238E27FC236}">
                  <a16:creationId xmlns:a16="http://schemas.microsoft.com/office/drawing/2014/main" id="{DBBD01FB-0277-45DC-8B53-2ED6E18126B1}"/>
                </a:ext>
              </a:extLst>
            </p:cNvPr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;p57">
              <a:extLst>
                <a:ext uri="{FF2B5EF4-FFF2-40B4-BE49-F238E27FC236}">
                  <a16:creationId xmlns:a16="http://schemas.microsoft.com/office/drawing/2014/main" id="{6898457A-59FA-4E41-8A64-B86E3949AD0F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747;p57">
            <a:extLst>
              <a:ext uri="{FF2B5EF4-FFF2-40B4-BE49-F238E27FC236}">
                <a16:creationId xmlns:a16="http://schemas.microsoft.com/office/drawing/2014/main" id="{36B237F2-ECEF-4594-A3BE-FEF90663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5" r="2179" b="1642"/>
          <a:stretch/>
        </p:blipFill>
        <p:spPr>
          <a:xfrm>
            <a:off x="5368922" y="1574484"/>
            <a:ext cx="3299208" cy="187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3E3925-5F1A-44F1-8571-C61C14F14EF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95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1226162" y="1467460"/>
            <a:ext cx="6691675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E1C7"/>
                </a:solidFill>
              </a:rPr>
              <a:t>Conclusão</a:t>
            </a:r>
            <a:endParaRPr dirty="0">
              <a:solidFill>
                <a:srgbClr val="EAE1C7"/>
              </a:solidFill>
            </a:endParaRPr>
          </a:p>
        </p:txBody>
      </p:sp>
      <p:sp>
        <p:nvSpPr>
          <p:cNvPr id="786" name="Google Shape;786;p6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finais sobre a apresentação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FE354F-CB2A-4A8B-B2E7-A33574F75D6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920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5007373" y="1445975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711300" y="205562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Esta primeira etapa foi crucial para concluir o planeamento da verternte móvel do projeto, e deixou-nos bastante entuisiasmados e confiantes com a realização do mesmo. </a:t>
            </a:r>
          </a:p>
        </p:txBody>
      </p:sp>
      <p:sp>
        <p:nvSpPr>
          <p:cNvPr id="757" name="Google Shape;757;p58"/>
          <p:cNvSpPr/>
          <p:nvPr/>
        </p:nvSpPr>
        <p:spPr>
          <a:xfrm rot="10680086">
            <a:off x="-3983167" y="3949151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58"/>
          <p:cNvGrpSpPr/>
          <p:nvPr/>
        </p:nvGrpSpPr>
        <p:grpSpPr>
          <a:xfrm rot="20153035">
            <a:off x="5199590" y="1581029"/>
            <a:ext cx="573042" cy="610217"/>
            <a:chOff x="3714275" y="730650"/>
            <a:chExt cx="305025" cy="338925"/>
          </a:xfrm>
        </p:grpSpPr>
        <p:sp>
          <p:nvSpPr>
            <p:cNvPr id="766" name="Google Shape;766;p58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56;p58">
            <a:extLst>
              <a:ext uri="{FF2B5EF4-FFF2-40B4-BE49-F238E27FC236}">
                <a16:creationId xmlns:a16="http://schemas.microsoft.com/office/drawing/2014/main" id="{43CEF7BE-A69B-4B58-945C-7EF928424E5C}"/>
              </a:ext>
            </a:extLst>
          </p:cNvPr>
          <p:cNvSpPr txBox="1">
            <a:spLocks/>
          </p:cNvSpPr>
          <p:nvPr/>
        </p:nvSpPr>
        <p:spPr>
          <a:xfrm>
            <a:off x="4862990" y="2410608"/>
            <a:ext cx="1875821" cy="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 err="1"/>
              <a:t>Fim</a:t>
            </a:r>
            <a:r>
              <a:rPr lang="en-US" sz="2000" b="1" dirty="0"/>
              <a:t> da </a:t>
            </a:r>
            <a:r>
              <a:rPr lang="en-US" sz="2000" b="1" dirty="0" err="1"/>
              <a:t>apresentação</a:t>
            </a:r>
            <a:endParaRPr lang="en-US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B91C0B-5431-428F-81F5-10C01EEAC5F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14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521204" y="776596"/>
            <a:ext cx="5110992" cy="259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919404" y="3827623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Descrição e explicação do tema escolhido para este projeto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6453511" y="1244228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A706F3-9419-404F-8798-616995411B7F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1" name="Google Shape;552;p45">
            <a:extLst>
              <a:ext uri="{FF2B5EF4-FFF2-40B4-BE49-F238E27FC236}">
                <a16:creationId xmlns:a16="http://schemas.microsoft.com/office/drawing/2014/main" id="{390444C7-A499-487D-8D20-4E8FE1EB95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8580" y="2235090"/>
            <a:ext cx="396684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2020 e 2021, o abandono de animais aumentou mais de 30%        (cerca de 43600 cães e gatos)</a:t>
            </a:r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2100900" y="3911490"/>
            <a:ext cx="4942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Surgiu assim a ideia de construir um sistema que ajudasse a tentar combater esses números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E14C4A-37F0-4244-A1C6-BEF35687E655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5655438" y="4097427"/>
            <a:ext cx="265824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Disponibilidaed de uma loja com uma grande variedade de produtos fundamentais ao bem estar de um animal de estimação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324565" y="3749252"/>
            <a:ext cx="212860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1455931" y="4097427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Possibilidade de criar e responder a anúncios de adoção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609714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Cuidar</a:t>
            </a: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45593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Adotar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3484750" y="4097427"/>
            <a:ext cx="193742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Veterinários prontos a tratar dos cães que mais necessitem</a:t>
            </a: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288332" y="273684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843839" y="273684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006805" y="290792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17707050-E70E-4AA1-AF9B-26D50FB1AE4A}"/>
              </a:ext>
            </a:extLst>
          </p:cNvPr>
          <p:cNvSpPr txBox="1">
            <a:spLocks/>
          </p:cNvSpPr>
          <p:nvPr/>
        </p:nvSpPr>
        <p:spPr>
          <a:xfrm>
            <a:off x="303023" y="2060110"/>
            <a:ext cx="4268977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dirty="0"/>
              <a:t>O Sistema </a:t>
            </a:r>
            <a:r>
              <a:rPr lang="en-US" sz="1800" dirty="0" err="1"/>
              <a:t>baseia</a:t>
            </a:r>
            <a:r>
              <a:rPr lang="en-US" sz="1800" dirty="0"/>
              <a:t>-se </a:t>
            </a:r>
            <a:r>
              <a:rPr lang="en-US" sz="1800" dirty="0" err="1"/>
              <a:t>em</a:t>
            </a:r>
            <a:r>
              <a:rPr lang="en-US" sz="1800" dirty="0"/>
              <a:t> 3 </a:t>
            </a:r>
            <a:r>
              <a:rPr lang="en-US" sz="1800" dirty="0" err="1"/>
              <a:t>aspetos</a:t>
            </a:r>
            <a:r>
              <a:rPr lang="en-US" sz="1800" dirty="0"/>
              <a:t> </a:t>
            </a:r>
            <a:r>
              <a:rPr lang="en-US" sz="1800" dirty="0" err="1"/>
              <a:t>cruciais</a:t>
            </a:r>
            <a:r>
              <a:rPr lang="en-US" sz="1800" dirty="0"/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8BCDE-5034-47AA-8945-DA477B99910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9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alvo</a:t>
            </a:r>
            <a:endParaRPr dirty="0"/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316441" y="3572303"/>
            <a:ext cx="3692769" cy="5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Sendo o intervalo de tempo tão extenso é fundamental todo o sistema ser:</a:t>
            </a:r>
          </a:p>
        </p:txBody>
      </p:sp>
      <p:pic>
        <p:nvPicPr>
          <p:cNvPr id="5" name="Google Shape;439;p40">
            <a:extLst>
              <a:ext uri="{FF2B5EF4-FFF2-40B4-BE49-F238E27FC236}">
                <a16:creationId xmlns:a16="http://schemas.microsoft.com/office/drawing/2014/main" id="{75B7F6B7-BCB8-4994-AB70-85D1C348F66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99722" l="66615" r="99375">
                        <a14:foregroundMark x1="77500" y1="32870" x2="77500" y2="32870"/>
                        <a14:foregroundMark x1="77135" y1="32685" x2="87031" y2="31574"/>
                        <a14:foregroundMark x1="77031" y1="32222" x2="79583" y2="32037"/>
                        <a14:foregroundMark x1="87656" y1="31019" x2="87656" y2="31019"/>
                        <a14:foregroundMark x1="88802" y1="31481" x2="86042" y2="30833"/>
                        <a14:foregroundMark x1="89063" y1="31111" x2="83646" y2="32407"/>
                        <a14:foregroundMark x1="74375" y1="57778" x2="75469" y2="75926"/>
                        <a14:foregroundMark x1="75469" y1="75926" x2="78698" y2="87130"/>
                        <a14:foregroundMark x1="78698" y1="87130" x2="79479" y2="95648"/>
                        <a14:foregroundMark x1="79479" y1="95648" x2="96615" y2="94074"/>
                        <a14:foregroundMark x1="96615" y1="94074" x2="92604" y2="59630"/>
                        <a14:foregroundMark x1="92604" y1="59630" x2="99375" y2="66759"/>
                        <a14:foregroundMark x1="75260" y1="84074" x2="76146" y2="93889"/>
                        <a14:foregroundMark x1="76146" y1="93889" x2="80573" y2="98981"/>
                        <a14:foregroundMark x1="80573" y1="98981" x2="87604" y2="98426"/>
                        <a14:foregroundMark x1="87604" y1="98426" x2="95208" y2="99259"/>
                        <a14:foregroundMark x1="95208" y1="99259" x2="98750" y2="92685"/>
                        <a14:foregroundMark x1="98750" y1="92685" x2="82760" y2="95185"/>
                        <a14:foregroundMark x1="82760" y1="95185" x2="81094" y2="94074"/>
                        <a14:foregroundMark x1="76094" y1="97037" x2="81719" y2="99444"/>
                        <a14:foregroundMark x1="81719" y1="99444" x2="88177" y2="98704"/>
                        <a14:foregroundMark x1="88177" y1="98704" x2="94948" y2="99722"/>
                        <a14:foregroundMark x1="79792" y1="30463" x2="79792" y2="30463"/>
                        <a14:foregroundMark x1="80938" y1="30000" x2="80938" y2="30000"/>
                      </a14:backgroundRemoval>
                    </a14:imgEffect>
                  </a14:imgLayer>
                </a14:imgProps>
              </a:ext>
            </a:extLst>
          </a:blip>
          <a:srcRect l="62910" t="20063" b="5763"/>
          <a:stretch/>
        </p:blipFill>
        <p:spPr>
          <a:xfrm>
            <a:off x="5451231" y="989135"/>
            <a:ext cx="3692769" cy="415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611;p48">
            <a:extLst>
              <a:ext uri="{FF2B5EF4-FFF2-40B4-BE49-F238E27FC236}">
                <a16:creationId xmlns:a16="http://schemas.microsoft.com/office/drawing/2014/main" id="{2FB61D44-D690-45FB-A885-2318D8B53A30}"/>
              </a:ext>
            </a:extLst>
          </p:cNvPr>
          <p:cNvCxnSpPr>
            <a:cxnSpLocks/>
          </p:cNvCxnSpPr>
          <p:nvPr/>
        </p:nvCxnSpPr>
        <p:spPr>
          <a:xfrm>
            <a:off x="1355666" y="2721218"/>
            <a:ext cx="350648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9;p48">
            <a:extLst>
              <a:ext uri="{FF2B5EF4-FFF2-40B4-BE49-F238E27FC236}">
                <a16:creationId xmlns:a16="http://schemas.microsoft.com/office/drawing/2014/main" id="{84163E2C-EB0F-4BA1-8BA8-4D992D49D1CF}"/>
              </a:ext>
            </a:extLst>
          </p:cNvPr>
          <p:cNvSpPr/>
          <p:nvPr/>
        </p:nvSpPr>
        <p:spPr>
          <a:xfrm>
            <a:off x="316441" y="2162026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8">
            <a:extLst>
              <a:ext uri="{FF2B5EF4-FFF2-40B4-BE49-F238E27FC236}">
                <a16:creationId xmlns:a16="http://schemas.microsoft.com/office/drawing/2014/main" id="{32CEEDCB-54B8-4023-AAAE-189423D55B97}"/>
              </a:ext>
            </a:extLst>
          </p:cNvPr>
          <p:cNvSpPr/>
          <p:nvPr/>
        </p:nvSpPr>
        <p:spPr>
          <a:xfrm rot="10800000">
            <a:off x="4663711" y="2178202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2;p48">
            <a:extLst>
              <a:ext uri="{FF2B5EF4-FFF2-40B4-BE49-F238E27FC236}">
                <a16:creationId xmlns:a16="http://schemas.microsoft.com/office/drawing/2014/main" id="{1B67DA13-0779-4242-B82E-7C224614FF75}"/>
              </a:ext>
            </a:extLst>
          </p:cNvPr>
          <p:cNvSpPr txBox="1">
            <a:spLocks/>
          </p:cNvSpPr>
          <p:nvPr/>
        </p:nvSpPr>
        <p:spPr>
          <a:xfrm>
            <a:off x="318056" y="2429784"/>
            <a:ext cx="1199441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PT" sz="1400" dirty="0">
                <a:solidFill>
                  <a:schemeClr val="dk2"/>
                </a:solidFill>
              </a:rPr>
              <a:t>I</a:t>
            </a:r>
            <a:r>
              <a:rPr lang="en" sz="1400" dirty="0">
                <a:solidFill>
                  <a:schemeClr val="dk2"/>
                </a:solidFill>
              </a:rPr>
              <a:t>nicio da vida adulta</a:t>
            </a:r>
          </a:p>
        </p:txBody>
      </p:sp>
      <p:grpSp>
        <p:nvGrpSpPr>
          <p:cNvPr id="16" name="Google Shape;5883;p79">
            <a:extLst>
              <a:ext uri="{FF2B5EF4-FFF2-40B4-BE49-F238E27FC236}">
                <a16:creationId xmlns:a16="http://schemas.microsoft.com/office/drawing/2014/main" id="{946D419E-A4EC-48DA-8C2E-34F5BBB2EEC0}"/>
              </a:ext>
            </a:extLst>
          </p:cNvPr>
          <p:cNvGrpSpPr/>
          <p:nvPr/>
        </p:nvGrpSpPr>
        <p:grpSpPr>
          <a:xfrm>
            <a:off x="5059847" y="2515551"/>
            <a:ext cx="366220" cy="411334"/>
            <a:chOff x="6264300" y="3809300"/>
            <a:chExt cx="423950" cy="476175"/>
          </a:xfrm>
          <a:solidFill>
            <a:srgbClr val="EAE1C7"/>
          </a:solidFill>
        </p:grpSpPr>
        <p:sp>
          <p:nvSpPr>
            <p:cNvPr id="17" name="Google Shape;5884;p79">
              <a:extLst>
                <a:ext uri="{FF2B5EF4-FFF2-40B4-BE49-F238E27FC236}">
                  <a16:creationId xmlns:a16="http://schemas.microsoft.com/office/drawing/2014/main" id="{2B2E0099-9C87-480A-8CF5-468754A9DFE3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85;p79">
              <a:extLst>
                <a:ext uri="{FF2B5EF4-FFF2-40B4-BE49-F238E27FC236}">
                  <a16:creationId xmlns:a16="http://schemas.microsoft.com/office/drawing/2014/main" id="{7103CA76-501D-4016-91AB-B9B3341E5B56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86;p79">
              <a:extLst>
                <a:ext uri="{FF2B5EF4-FFF2-40B4-BE49-F238E27FC236}">
                  <a16:creationId xmlns:a16="http://schemas.microsoft.com/office/drawing/2014/main" id="{EF7F955F-DED4-45D2-BE9B-59F1B9D0D220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52;p45">
            <a:extLst>
              <a:ext uri="{FF2B5EF4-FFF2-40B4-BE49-F238E27FC236}">
                <a16:creationId xmlns:a16="http://schemas.microsoft.com/office/drawing/2014/main" id="{1E320061-11DC-4FE5-BC2E-4C69C9D0EC59}"/>
              </a:ext>
            </a:extLst>
          </p:cNvPr>
          <p:cNvSpPr txBox="1">
            <a:spLocks/>
          </p:cNvSpPr>
          <p:nvPr/>
        </p:nvSpPr>
        <p:spPr>
          <a:xfrm>
            <a:off x="362203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Simples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552;p45">
            <a:extLst>
              <a:ext uri="{FF2B5EF4-FFF2-40B4-BE49-F238E27FC236}">
                <a16:creationId xmlns:a16="http://schemas.microsoft.com/office/drawing/2014/main" id="{3ADACBF2-8279-46F3-B51C-545F6661D2DF}"/>
              </a:ext>
            </a:extLst>
          </p:cNvPr>
          <p:cNvSpPr txBox="1">
            <a:spLocks/>
          </p:cNvSpPr>
          <p:nvPr/>
        </p:nvSpPr>
        <p:spPr>
          <a:xfrm>
            <a:off x="1643605" y="4566459"/>
            <a:ext cx="866571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Intuitivo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52;p45">
            <a:extLst>
              <a:ext uri="{FF2B5EF4-FFF2-40B4-BE49-F238E27FC236}">
                <a16:creationId xmlns:a16="http://schemas.microsoft.com/office/drawing/2014/main" id="{53EE7445-2346-4A81-9598-205E5375710D}"/>
              </a:ext>
            </a:extLst>
          </p:cNvPr>
          <p:cNvSpPr txBox="1">
            <a:spLocks/>
          </p:cNvSpPr>
          <p:nvPr/>
        </p:nvSpPr>
        <p:spPr>
          <a:xfrm>
            <a:off x="3008215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7742;p83">
            <a:extLst>
              <a:ext uri="{FF2B5EF4-FFF2-40B4-BE49-F238E27FC236}">
                <a16:creationId xmlns:a16="http://schemas.microsoft.com/office/drawing/2014/main" id="{897FE799-0B6B-40CE-A304-3B100323EF09}"/>
              </a:ext>
            </a:extLst>
          </p:cNvPr>
          <p:cNvGrpSpPr/>
          <p:nvPr/>
        </p:nvGrpSpPr>
        <p:grpSpPr>
          <a:xfrm>
            <a:off x="615900" y="4252597"/>
            <a:ext cx="354341" cy="354341"/>
            <a:chOff x="-49027775" y="3183175"/>
            <a:chExt cx="299325" cy="299325"/>
          </a:xfrm>
          <a:solidFill>
            <a:srgbClr val="D56756"/>
          </a:solidFill>
        </p:grpSpPr>
        <p:sp>
          <p:nvSpPr>
            <p:cNvPr id="24" name="Google Shape;7743;p83">
              <a:extLst>
                <a:ext uri="{FF2B5EF4-FFF2-40B4-BE49-F238E27FC236}">
                  <a16:creationId xmlns:a16="http://schemas.microsoft.com/office/drawing/2014/main" id="{C5D47FCE-8461-4E2B-AB10-31BC1CAD268C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44;p83">
              <a:extLst>
                <a:ext uri="{FF2B5EF4-FFF2-40B4-BE49-F238E27FC236}">
                  <a16:creationId xmlns:a16="http://schemas.microsoft.com/office/drawing/2014/main" id="{D4A40ACF-8BB9-4D32-9C6D-B2F834EDAF09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83">
              <a:extLst>
                <a:ext uri="{FF2B5EF4-FFF2-40B4-BE49-F238E27FC236}">
                  <a16:creationId xmlns:a16="http://schemas.microsoft.com/office/drawing/2014/main" id="{251CAD93-492B-4952-B939-39C367430CC4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83">
              <a:extLst>
                <a:ext uri="{FF2B5EF4-FFF2-40B4-BE49-F238E27FC236}">
                  <a16:creationId xmlns:a16="http://schemas.microsoft.com/office/drawing/2014/main" id="{5084733F-7BD9-4A64-8D3F-184EA013C84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612;p81">
            <a:extLst>
              <a:ext uri="{FF2B5EF4-FFF2-40B4-BE49-F238E27FC236}">
                <a16:creationId xmlns:a16="http://schemas.microsoft.com/office/drawing/2014/main" id="{C4B4624C-CFCD-44D9-A8BE-B30957E94ABC}"/>
              </a:ext>
            </a:extLst>
          </p:cNvPr>
          <p:cNvGrpSpPr/>
          <p:nvPr/>
        </p:nvGrpSpPr>
        <p:grpSpPr>
          <a:xfrm>
            <a:off x="3254429" y="4259885"/>
            <a:ext cx="351024" cy="347301"/>
            <a:chOff x="946175" y="3619500"/>
            <a:chExt cx="296975" cy="293825"/>
          </a:xfrm>
          <a:solidFill>
            <a:srgbClr val="D56756"/>
          </a:solidFill>
        </p:grpSpPr>
        <p:sp>
          <p:nvSpPr>
            <p:cNvPr id="29" name="Google Shape;6613;p81">
              <a:extLst>
                <a:ext uri="{FF2B5EF4-FFF2-40B4-BE49-F238E27FC236}">
                  <a16:creationId xmlns:a16="http://schemas.microsoft.com/office/drawing/2014/main" id="{B64D546C-B691-4F37-BA3E-53625744114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14;p81">
              <a:extLst>
                <a:ext uri="{FF2B5EF4-FFF2-40B4-BE49-F238E27FC236}">
                  <a16:creationId xmlns:a16="http://schemas.microsoft.com/office/drawing/2014/main" id="{0D11E8B6-AFB2-4B50-AADF-ECF064B4F72B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5;p81">
              <a:extLst>
                <a:ext uri="{FF2B5EF4-FFF2-40B4-BE49-F238E27FC236}">
                  <a16:creationId xmlns:a16="http://schemas.microsoft.com/office/drawing/2014/main" id="{8B8AE197-6FDE-4452-B3C7-6C6F13E02178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16;p81">
              <a:extLst>
                <a:ext uri="{FF2B5EF4-FFF2-40B4-BE49-F238E27FC236}">
                  <a16:creationId xmlns:a16="http://schemas.microsoft.com/office/drawing/2014/main" id="{878A6E90-2916-4A71-95F3-2326A14CEBB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17;p81">
              <a:extLst>
                <a:ext uri="{FF2B5EF4-FFF2-40B4-BE49-F238E27FC236}">
                  <a16:creationId xmlns:a16="http://schemas.microsoft.com/office/drawing/2014/main" id="{83C94CDA-E983-40D0-BFD1-18E53F79BD5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18;p81">
              <a:extLst>
                <a:ext uri="{FF2B5EF4-FFF2-40B4-BE49-F238E27FC236}">
                  <a16:creationId xmlns:a16="http://schemas.microsoft.com/office/drawing/2014/main" id="{5C11BC07-4CDB-46AE-B312-237BD802464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84;p79">
            <a:extLst>
              <a:ext uri="{FF2B5EF4-FFF2-40B4-BE49-F238E27FC236}">
                <a16:creationId xmlns:a16="http://schemas.microsoft.com/office/drawing/2014/main" id="{EE1B7786-00DE-4DAD-BF13-77AE5FFABDC6}"/>
              </a:ext>
            </a:extLst>
          </p:cNvPr>
          <p:cNvGrpSpPr/>
          <p:nvPr/>
        </p:nvGrpSpPr>
        <p:grpSpPr>
          <a:xfrm>
            <a:off x="1958984" y="4259885"/>
            <a:ext cx="278296" cy="339253"/>
            <a:chOff x="3907325" y="2620775"/>
            <a:chExt cx="395250" cy="481825"/>
          </a:xfrm>
          <a:solidFill>
            <a:srgbClr val="D56756"/>
          </a:solidFill>
        </p:grpSpPr>
        <p:sp>
          <p:nvSpPr>
            <p:cNvPr id="36" name="Google Shape;5785;p79">
              <a:extLst>
                <a:ext uri="{FF2B5EF4-FFF2-40B4-BE49-F238E27FC236}">
                  <a16:creationId xmlns:a16="http://schemas.microsoft.com/office/drawing/2014/main" id="{42E5DF91-3F3B-418A-8AD6-AE48C881501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786;p79">
              <a:extLst>
                <a:ext uri="{FF2B5EF4-FFF2-40B4-BE49-F238E27FC236}">
                  <a16:creationId xmlns:a16="http://schemas.microsoft.com/office/drawing/2014/main" id="{D02D87B2-A0EE-4408-8E9E-9808BE218DB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787;p79">
              <a:extLst>
                <a:ext uri="{FF2B5EF4-FFF2-40B4-BE49-F238E27FC236}">
                  <a16:creationId xmlns:a16="http://schemas.microsoft.com/office/drawing/2014/main" id="{95188603-4219-40DB-93D1-4948827690DC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788;p79">
              <a:extLst>
                <a:ext uri="{FF2B5EF4-FFF2-40B4-BE49-F238E27FC236}">
                  <a16:creationId xmlns:a16="http://schemas.microsoft.com/office/drawing/2014/main" id="{76CE6170-A90F-40BE-8025-E762A736431D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E5B6D4E-EE20-433A-87D1-DCE160E4348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75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97289" y="696759"/>
            <a:ext cx="6749422" cy="353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886150" y="4259988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Objetivo e impacto da aplicação móvel no sistema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51324" y="1633607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5DE97-0FE2-48B9-BEB3-34BF279BB846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253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848091" y="542441"/>
            <a:ext cx="4092718" cy="111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da aplicação Móvel</a:t>
            </a:r>
            <a:endParaRPr dirty="0"/>
          </a:p>
        </p:txBody>
      </p:sp>
      <p:sp>
        <p:nvSpPr>
          <p:cNvPr id="776" name="Google Shape;776;p59"/>
          <p:cNvSpPr txBox="1">
            <a:spLocks noGrp="1"/>
          </p:cNvSpPr>
          <p:nvPr>
            <p:ph type="subTitle" idx="1"/>
          </p:nvPr>
        </p:nvSpPr>
        <p:spPr>
          <a:xfrm>
            <a:off x="2961150" y="1745400"/>
            <a:ext cx="326917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móvel foi desenhada para este sistema como uma ferramenta mais pessoal</a:t>
            </a:r>
            <a:endParaRPr dirty="0"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556984" y="883592"/>
            <a:ext cx="1736043" cy="3540701"/>
            <a:chOff x="5657063" y="984250"/>
            <a:chExt cx="1690567" cy="3447951"/>
          </a:xfrm>
        </p:grpSpPr>
        <p:sp>
          <p:nvSpPr>
            <p:cNvPr id="778" name="Google Shape;778;p59"/>
            <p:cNvSpPr/>
            <p:nvPr/>
          </p:nvSpPr>
          <p:spPr>
            <a:xfrm>
              <a:off x="5657063" y="984250"/>
              <a:ext cx="1690567" cy="3447951"/>
            </a:xfrm>
            <a:custGeom>
              <a:avLst/>
              <a:gdLst/>
              <a:ahLst/>
              <a:cxnLst/>
              <a:rect l="l" t="t" r="r" b="b"/>
              <a:pathLst>
                <a:path w="14020" h="29670" extrusionOk="0">
                  <a:moveTo>
                    <a:pt x="8161" y="2281"/>
                  </a:moveTo>
                  <a:cubicBezTo>
                    <a:pt x="8328" y="2281"/>
                    <a:pt x="8474" y="2427"/>
                    <a:pt x="8474" y="2595"/>
                  </a:cubicBezTo>
                  <a:lnTo>
                    <a:pt x="8474" y="2616"/>
                  </a:lnTo>
                  <a:cubicBezTo>
                    <a:pt x="8474" y="2804"/>
                    <a:pt x="8328" y="2929"/>
                    <a:pt x="8161" y="2929"/>
                  </a:cubicBezTo>
                  <a:lnTo>
                    <a:pt x="6026" y="2929"/>
                  </a:lnTo>
                  <a:cubicBezTo>
                    <a:pt x="5838" y="2929"/>
                    <a:pt x="5692" y="2804"/>
                    <a:pt x="5692" y="2616"/>
                  </a:cubicBezTo>
                  <a:lnTo>
                    <a:pt x="5692" y="2595"/>
                  </a:lnTo>
                  <a:cubicBezTo>
                    <a:pt x="5692" y="2427"/>
                    <a:pt x="5838" y="2281"/>
                    <a:pt x="6026" y="2281"/>
                  </a:cubicBezTo>
                  <a:close/>
                  <a:moveTo>
                    <a:pt x="13036" y="4248"/>
                  </a:moveTo>
                  <a:lnTo>
                    <a:pt x="13036" y="25422"/>
                  </a:lnTo>
                  <a:lnTo>
                    <a:pt x="1151" y="25422"/>
                  </a:lnTo>
                  <a:lnTo>
                    <a:pt x="1151" y="4248"/>
                  </a:lnTo>
                  <a:close/>
                  <a:moveTo>
                    <a:pt x="1988" y="0"/>
                  </a:moveTo>
                  <a:cubicBezTo>
                    <a:pt x="900" y="0"/>
                    <a:pt x="0" y="900"/>
                    <a:pt x="0" y="2009"/>
                  </a:cubicBezTo>
                  <a:lnTo>
                    <a:pt x="0" y="27661"/>
                  </a:lnTo>
                  <a:cubicBezTo>
                    <a:pt x="0" y="28770"/>
                    <a:pt x="900" y="29670"/>
                    <a:pt x="1988" y="29670"/>
                  </a:cubicBezTo>
                  <a:lnTo>
                    <a:pt x="12010" y="29670"/>
                  </a:lnTo>
                  <a:cubicBezTo>
                    <a:pt x="13119" y="29670"/>
                    <a:pt x="14019" y="28770"/>
                    <a:pt x="14019" y="27661"/>
                  </a:cubicBezTo>
                  <a:lnTo>
                    <a:pt x="14019" y="2009"/>
                  </a:lnTo>
                  <a:cubicBezTo>
                    <a:pt x="14019" y="900"/>
                    <a:pt x="13119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6376650" y="4058925"/>
              <a:ext cx="251400" cy="25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59"/>
          <p:cNvPicPr preferRelativeResize="0"/>
          <p:nvPr/>
        </p:nvPicPr>
        <p:blipFill rotWithShape="1">
          <a:blip r:embed="rId3">
            <a:alphaModFix/>
          </a:blip>
          <a:srcRect l="51386" r="15746"/>
          <a:stretch/>
        </p:blipFill>
        <p:spPr>
          <a:xfrm>
            <a:off x="693458" y="1382056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659;p51">
            <a:extLst>
              <a:ext uri="{FF2B5EF4-FFF2-40B4-BE49-F238E27FC236}">
                <a16:creationId xmlns:a16="http://schemas.microsoft.com/office/drawing/2014/main" id="{89F2C80D-2C7B-47E0-B558-C2D6877D547F}"/>
              </a:ext>
            </a:extLst>
          </p:cNvPr>
          <p:cNvGrpSpPr/>
          <p:nvPr/>
        </p:nvGrpSpPr>
        <p:grpSpPr>
          <a:xfrm rot="20149220">
            <a:off x="4380924" y="1637524"/>
            <a:ext cx="5225449" cy="2366498"/>
            <a:chOff x="361758" y="937449"/>
            <a:chExt cx="8520480" cy="3858749"/>
          </a:xfrm>
        </p:grpSpPr>
        <p:sp>
          <p:nvSpPr>
            <p:cNvPr id="88" name="Google Shape;660;p51">
              <a:extLst>
                <a:ext uri="{FF2B5EF4-FFF2-40B4-BE49-F238E27FC236}">
                  <a16:creationId xmlns:a16="http://schemas.microsoft.com/office/drawing/2014/main" id="{D3BE986B-E8AF-4410-8265-6605C1F66BA6}"/>
                </a:ext>
              </a:extLst>
            </p:cNvPr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51">
              <a:extLst>
                <a:ext uri="{FF2B5EF4-FFF2-40B4-BE49-F238E27FC236}">
                  <a16:creationId xmlns:a16="http://schemas.microsoft.com/office/drawing/2014/main" id="{0A21E276-D563-409A-9FBF-99675E27CE25}"/>
                </a:ext>
              </a:extLst>
            </p:cNvPr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51">
              <a:extLst>
                <a:ext uri="{FF2B5EF4-FFF2-40B4-BE49-F238E27FC236}">
                  <a16:creationId xmlns:a16="http://schemas.microsoft.com/office/drawing/2014/main" id="{0E7A010B-63B4-4F6F-84CF-4988853CF272}"/>
                </a:ext>
              </a:extLst>
            </p:cNvPr>
            <p:cNvSpPr/>
            <p:nvPr/>
          </p:nvSpPr>
          <p:spPr>
            <a:xfrm rot="-195027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66;p51">
            <a:extLst>
              <a:ext uri="{FF2B5EF4-FFF2-40B4-BE49-F238E27FC236}">
                <a16:creationId xmlns:a16="http://schemas.microsoft.com/office/drawing/2014/main" id="{0CC3CD42-4D44-4748-BC48-F1564794DDA4}"/>
              </a:ext>
            </a:extLst>
          </p:cNvPr>
          <p:cNvSpPr txBox="1">
            <a:spLocks/>
          </p:cNvSpPr>
          <p:nvPr/>
        </p:nvSpPr>
        <p:spPr>
          <a:xfrm>
            <a:off x="6173111" y="322240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animais pessoais</a:t>
            </a:r>
          </a:p>
        </p:txBody>
      </p:sp>
      <p:sp>
        <p:nvSpPr>
          <p:cNvPr id="94" name="Google Shape;666;p51">
            <a:extLst>
              <a:ext uri="{FF2B5EF4-FFF2-40B4-BE49-F238E27FC236}">
                <a16:creationId xmlns:a16="http://schemas.microsoft.com/office/drawing/2014/main" id="{603B14CF-FB1E-426B-833D-85AC1CE7A35B}"/>
              </a:ext>
            </a:extLst>
          </p:cNvPr>
          <p:cNvSpPr txBox="1">
            <a:spLocks/>
          </p:cNvSpPr>
          <p:nvPr/>
        </p:nvSpPr>
        <p:spPr>
          <a:xfrm>
            <a:off x="4402465" y="3088779"/>
            <a:ext cx="1728636" cy="7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consultas</a:t>
            </a:r>
          </a:p>
        </p:txBody>
      </p:sp>
      <p:sp>
        <p:nvSpPr>
          <p:cNvPr id="95" name="Google Shape;666;p51">
            <a:extLst>
              <a:ext uri="{FF2B5EF4-FFF2-40B4-BE49-F238E27FC236}">
                <a16:creationId xmlns:a16="http://schemas.microsoft.com/office/drawing/2014/main" id="{E758FB0A-4D4F-4EA0-AF2B-1F11769AAE19}"/>
              </a:ext>
            </a:extLst>
          </p:cNvPr>
          <p:cNvSpPr txBox="1">
            <a:spLocks/>
          </p:cNvSpPr>
          <p:nvPr/>
        </p:nvSpPr>
        <p:spPr>
          <a:xfrm>
            <a:off x="7332929" y="1765772"/>
            <a:ext cx="1610334" cy="80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Visualização encomendas</a:t>
            </a:r>
          </a:p>
        </p:txBody>
      </p:sp>
      <p:grpSp>
        <p:nvGrpSpPr>
          <p:cNvPr id="96" name="Google Shape;5831;p79">
            <a:extLst>
              <a:ext uri="{FF2B5EF4-FFF2-40B4-BE49-F238E27FC236}">
                <a16:creationId xmlns:a16="http://schemas.microsoft.com/office/drawing/2014/main" id="{C01A442A-ECF9-4000-A508-9AA4FF4B183D}"/>
              </a:ext>
            </a:extLst>
          </p:cNvPr>
          <p:cNvGrpSpPr/>
          <p:nvPr/>
        </p:nvGrpSpPr>
        <p:grpSpPr>
          <a:xfrm>
            <a:off x="7041999" y="2952570"/>
            <a:ext cx="355218" cy="279880"/>
            <a:chOff x="5629975" y="3255775"/>
            <a:chExt cx="504500" cy="397500"/>
          </a:xfrm>
          <a:solidFill>
            <a:srgbClr val="EAE1C7"/>
          </a:solidFill>
        </p:grpSpPr>
        <p:sp>
          <p:nvSpPr>
            <p:cNvPr id="97" name="Google Shape;5832;p79">
              <a:extLst>
                <a:ext uri="{FF2B5EF4-FFF2-40B4-BE49-F238E27FC236}">
                  <a16:creationId xmlns:a16="http://schemas.microsoft.com/office/drawing/2014/main" id="{F74FB282-DE52-47A0-BE83-49FDFB816866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5833;p79">
              <a:extLst>
                <a:ext uri="{FF2B5EF4-FFF2-40B4-BE49-F238E27FC236}">
                  <a16:creationId xmlns:a16="http://schemas.microsoft.com/office/drawing/2014/main" id="{08896046-59AF-4C43-ABDE-6DEE1860CD7F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5834;p79">
              <a:extLst>
                <a:ext uri="{FF2B5EF4-FFF2-40B4-BE49-F238E27FC236}">
                  <a16:creationId xmlns:a16="http://schemas.microsoft.com/office/drawing/2014/main" id="{D30AC203-8B1B-45B0-9A64-BA354E62BA9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5835;p79">
              <a:extLst>
                <a:ext uri="{FF2B5EF4-FFF2-40B4-BE49-F238E27FC236}">
                  <a16:creationId xmlns:a16="http://schemas.microsoft.com/office/drawing/2014/main" id="{9872C76E-D13B-46A7-81D8-502C1EA6A41B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5836;p79">
              <a:extLst>
                <a:ext uri="{FF2B5EF4-FFF2-40B4-BE49-F238E27FC236}">
                  <a16:creationId xmlns:a16="http://schemas.microsoft.com/office/drawing/2014/main" id="{F76249F0-877C-4746-979E-9FA79CD2D243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" name="Google Shape;6220;p80">
            <a:extLst>
              <a:ext uri="{FF2B5EF4-FFF2-40B4-BE49-F238E27FC236}">
                <a16:creationId xmlns:a16="http://schemas.microsoft.com/office/drawing/2014/main" id="{C5584E18-57E8-4BB8-A734-82CB351F9AF9}"/>
              </a:ext>
            </a:extLst>
          </p:cNvPr>
          <p:cNvGrpSpPr/>
          <p:nvPr/>
        </p:nvGrpSpPr>
        <p:grpSpPr>
          <a:xfrm>
            <a:off x="5306685" y="2705428"/>
            <a:ext cx="350004" cy="348128"/>
            <a:chOff x="-24353075" y="3891250"/>
            <a:chExt cx="293800" cy="292225"/>
          </a:xfrm>
          <a:solidFill>
            <a:srgbClr val="EAE1C7"/>
          </a:solidFill>
        </p:grpSpPr>
        <p:sp>
          <p:nvSpPr>
            <p:cNvPr id="103" name="Google Shape;6221;p80">
              <a:extLst>
                <a:ext uri="{FF2B5EF4-FFF2-40B4-BE49-F238E27FC236}">
                  <a16:creationId xmlns:a16="http://schemas.microsoft.com/office/drawing/2014/main" id="{FEED3169-B675-49A3-B7EB-63747D9779FD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22;p80">
              <a:extLst>
                <a:ext uri="{FF2B5EF4-FFF2-40B4-BE49-F238E27FC236}">
                  <a16:creationId xmlns:a16="http://schemas.microsoft.com/office/drawing/2014/main" id="{EBB0DE07-136D-4B78-9019-D36019168187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5965;p79">
            <a:extLst>
              <a:ext uri="{FF2B5EF4-FFF2-40B4-BE49-F238E27FC236}">
                <a16:creationId xmlns:a16="http://schemas.microsoft.com/office/drawing/2014/main" id="{759F9C8F-D4E7-444F-886F-11C5F1BAC4CE}"/>
              </a:ext>
            </a:extLst>
          </p:cNvPr>
          <p:cNvGrpSpPr/>
          <p:nvPr/>
        </p:nvGrpSpPr>
        <p:grpSpPr>
          <a:xfrm>
            <a:off x="8127476" y="1351678"/>
            <a:ext cx="339411" cy="337193"/>
            <a:chOff x="3863900" y="4993625"/>
            <a:chExt cx="482050" cy="478900"/>
          </a:xfrm>
          <a:solidFill>
            <a:srgbClr val="EAE1C7"/>
          </a:solidFill>
        </p:grpSpPr>
        <p:sp>
          <p:nvSpPr>
            <p:cNvPr id="106" name="Google Shape;5966;p79">
              <a:extLst>
                <a:ext uri="{FF2B5EF4-FFF2-40B4-BE49-F238E27FC236}">
                  <a16:creationId xmlns:a16="http://schemas.microsoft.com/office/drawing/2014/main" id="{F44587E1-07E9-4777-9FED-17983A427F57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67;p79">
              <a:extLst>
                <a:ext uri="{FF2B5EF4-FFF2-40B4-BE49-F238E27FC236}">
                  <a16:creationId xmlns:a16="http://schemas.microsoft.com/office/drawing/2014/main" id="{7E77EB22-49D2-43E3-B8CA-17A0575AC9FC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" name="Google Shape;5968;p79">
              <a:extLst>
                <a:ext uri="{FF2B5EF4-FFF2-40B4-BE49-F238E27FC236}">
                  <a16:creationId xmlns:a16="http://schemas.microsoft.com/office/drawing/2014/main" id="{61E984E7-2231-4D1E-BA79-3FAB075D213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5969;p79">
              <a:extLst>
                <a:ext uri="{FF2B5EF4-FFF2-40B4-BE49-F238E27FC236}">
                  <a16:creationId xmlns:a16="http://schemas.microsoft.com/office/drawing/2014/main" id="{411250D8-F7B8-470A-BBD8-47C6783C9091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6AB4AE-AE90-4E6F-B27C-B69508DCBCD7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9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Apresentação no Ecrã (16:9)</PresentationFormat>
  <Paragraphs>171</Paragraphs>
  <Slides>31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7" baseType="lpstr">
      <vt:lpstr>Indie Flower</vt:lpstr>
      <vt:lpstr>Calibri</vt:lpstr>
      <vt:lpstr>Arial</vt:lpstr>
      <vt:lpstr>Muli</vt:lpstr>
      <vt:lpstr>Comfortaa</vt:lpstr>
      <vt:lpstr>Indoor Games for Dogs by Slidesgo</vt:lpstr>
      <vt:lpstr>Cãopanhia Aplicação Móvel</vt:lpstr>
      <vt:lpstr>Conteúdo</vt:lpstr>
      <vt:lpstr>Introdução</vt:lpstr>
      <vt:lpstr>Tema do projeto</vt:lpstr>
      <vt:lpstr>Tema do projeto</vt:lpstr>
      <vt:lpstr>Objetivo</vt:lpstr>
      <vt:lpstr>Público alvo</vt:lpstr>
      <vt:lpstr>Aplicação Móvel</vt:lpstr>
      <vt:lpstr>Cenário da aplicação Móvel</vt:lpstr>
      <vt:lpstr>Roles</vt:lpstr>
      <vt:lpstr>Funcionalidades - Cliente</vt:lpstr>
      <vt:lpstr>Funcionalidades - Veterinário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Wireframes  vs Layouts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Divisão das tarefas pelos membros do grupo, estimativa de tempo de cada tarefa e dificuldades esperadas</vt:lpstr>
      <vt:lpstr>Distribuição de tarefas</vt:lpstr>
      <vt:lpstr>Estimativa em semana das tarefas</vt:lpstr>
      <vt:lpstr>Dificuldades esperadas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Games for Dogs</dc:title>
  <dc:creator>Tiago Vital</dc:creator>
  <cp:lastModifiedBy>Tiago João Mota Vital</cp:lastModifiedBy>
  <cp:revision>12</cp:revision>
  <dcterms:modified xsi:type="dcterms:W3CDTF">2022-11-14T18:45:40Z</dcterms:modified>
</cp:coreProperties>
</file>